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26"/>
  </p:notesMasterIdLst>
  <p:sldIdLst>
    <p:sldId id="256" r:id="rId2"/>
    <p:sldId id="257" r:id="rId3"/>
    <p:sldId id="258" r:id="rId4"/>
    <p:sldId id="264" r:id="rId5"/>
    <p:sldId id="259" r:id="rId6"/>
    <p:sldId id="265" r:id="rId7"/>
    <p:sldId id="260" r:id="rId8"/>
    <p:sldId id="261" r:id="rId9"/>
    <p:sldId id="266" r:id="rId10"/>
    <p:sldId id="263" r:id="rId11"/>
    <p:sldId id="277" r:id="rId12"/>
    <p:sldId id="278" r:id="rId13"/>
    <p:sldId id="273" r:id="rId14"/>
    <p:sldId id="275" r:id="rId15"/>
    <p:sldId id="272" r:id="rId16"/>
    <p:sldId id="271" r:id="rId17"/>
    <p:sldId id="268" r:id="rId18"/>
    <p:sldId id="269" r:id="rId19"/>
    <p:sldId id="270" r:id="rId20"/>
    <p:sldId id="281" r:id="rId21"/>
    <p:sldId id="279" r:id="rId22"/>
    <p:sldId id="280" r:id="rId23"/>
    <p:sldId id="262" r:id="rId24"/>
    <p:sldId id="282"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p15:clr>
            <a:srgbClr val="A4A3A4"/>
          </p15:clr>
        </p15:guide>
        <p15:guide id="2" pos="192">
          <p15:clr>
            <a:srgbClr val="A4A3A4"/>
          </p15:clr>
        </p15:guide>
        <p15:guide id="3" orient="horz" pos="108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6247" autoAdjust="0"/>
  </p:normalViewPr>
  <p:slideViewPr>
    <p:cSldViewPr snapToGrid="0">
      <p:cViewPr varScale="1">
        <p:scale>
          <a:sx n="111" d="100"/>
          <a:sy n="111" d="100"/>
        </p:scale>
        <p:origin x="594" y="96"/>
      </p:cViewPr>
      <p:guideLst>
        <p:guide orient="horz" pos="792"/>
        <p:guide pos="192"/>
        <p:guide orient="horz" pos="10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22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2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22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22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2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7676F-9322-40D1-8F1E-B47F755323CC}" type="datetimeFigureOut">
              <a:rPr lang="en-IN" smtClean="0"/>
              <a:t>18-05-2025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AB91D2-AF50-4D27-B444-D54CC4A12B7C}" type="slidenum">
              <a:rPr lang="en-IN" smtClean="0"/>
              <a:t>‹#›</a:t>
            </a:fld>
            <a:endParaRPr lang="en-IN"/>
          </a:p>
        </p:txBody>
      </p:sp>
    </p:spTree>
    <p:extLst>
      <p:ext uri="{BB962C8B-B14F-4D97-AF65-F5344CB8AC3E}">
        <p14:creationId xmlns:p14="http://schemas.microsoft.com/office/powerpoint/2010/main" val="1960067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2AB91D2-AF50-4D27-B444-D54CC4A12B7C}" type="slidenum">
              <a:rPr lang="en-IN" smtClean="0"/>
              <a:t>10</a:t>
            </a:fld>
            <a:endParaRPr lang="en-IN"/>
          </a:p>
        </p:txBody>
      </p:sp>
    </p:spTree>
    <p:extLst>
      <p:ext uri="{BB962C8B-B14F-4D97-AF65-F5344CB8AC3E}">
        <p14:creationId xmlns:p14="http://schemas.microsoft.com/office/powerpoint/2010/main" val="1524249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p:nvPicPr>
        <p:blipFill rotWithShape="1">
          <a:blip r:embed="rId6">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p:nvPicPr>
        <p:blipFill rotWithShape="1">
          <a:blip r:embed="rId7">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 id="2147483727" r:id="rId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freepik.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Yogeshwarypl/Week1/blob/main/Forest_Fire_Detection_using_DL.ipynb" TargetMode="External"/><Relationship Id="rId2" Type="http://schemas.openxmlformats.org/officeDocument/2006/relationships/hyperlink" Target="https://github.com/Yogeshwarypl/Week1/blob/main/wildfire_app.py"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Yogeshwarypl/Week1/blob/main/Forest_Fire_Detection_using_DL.ipynb" TargetMode="External"/><Relationship Id="rId2" Type="http://schemas.openxmlformats.org/officeDocument/2006/relationships/hyperlink" Target="https://github.com/Yogeshwarypl/Week1/blob/main/wildfire_app.p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with a computer&#10;&#10;Description automatically generated">
            <a:extLst>
              <a:ext uri="{FF2B5EF4-FFF2-40B4-BE49-F238E27FC236}">
                <a16:creationId xmlns:a16="http://schemas.microsoft.com/office/drawing/2014/main" id="{07B8740D-C76F-46FC-AEFB-23FB0614DB0C}"/>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C1857762-AD52-483C-B3E1-635C5BBC6F2F}"/>
              </a:ext>
            </a:extLst>
          </p:cNvPr>
          <p:cNvSpPr/>
          <p:nvPr/>
        </p:nvSpPr>
        <p:spPr>
          <a:xfrm>
            <a:off x="5873750" y="584200"/>
            <a:ext cx="4673600"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5067E9C-C7B9-4476-9708-CBB3F66FD892}"/>
              </a:ext>
            </a:extLst>
          </p:cNvPr>
          <p:cNvSpPr txBox="1"/>
          <p:nvPr/>
        </p:nvSpPr>
        <p:spPr>
          <a:xfrm>
            <a:off x="4975829" y="1846763"/>
            <a:ext cx="5988093" cy="1200329"/>
          </a:xfrm>
          <a:prstGeom prst="rect">
            <a:avLst/>
          </a:prstGeom>
          <a:noFill/>
        </p:spPr>
        <p:txBody>
          <a:bodyPr wrap="square" rtlCol="0">
            <a:spAutoFit/>
          </a:bodyPr>
          <a:lstStyle/>
          <a:p>
            <a:pPr algn="just"/>
            <a:r>
              <a:rPr lang="en-US" sz="3600" b="1" dirty="0">
                <a:solidFill>
                  <a:schemeClr val="bg1"/>
                </a:solidFill>
                <a:latin typeface="Calibri" panose="020F0502020204030204" pitchFamily="34" charset="0"/>
                <a:cs typeface="Times New Roman" panose="02020603050405020304" pitchFamily="18" charset="0"/>
              </a:rPr>
              <a:t>Forest Fire Detection Using </a:t>
            </a:r>
          </a:p>
          <a:p>
            <a:pPr algn="just"/>
            <a:r>
              <a:rPr lang="en-US" sz="3600" b="1" dirty="0">
                <a:solidFill>
                  <a:schemeClr val="bg1"/>
                </a:solidFill>
                <a:latin typeface="Calibri" panose="020F0502020204030204" pitchFamily="34" charset="0"/>
                <a:cs typeface="Times New Roman" panose="02020603050405020304" pitchFamily="18" charset="0"/>
              </a:rPr>
              <a:t>Deep learning</a:t>
            </a:r>
          </a:p>
        </p:txBody>
      </p:sp>
      <p:pic>
        <p:nvPicPr>
          <p:cNvPr id="7" name="Picture 6" descr="A close up of a logo&#10;&#10;Description automatically generated">
            <a:extLst>
              <a:ext uri="{FF2B5EF4-FFF2-40B4-BE49-F238E27FC236}">
                <a16:creationId xmlns:a16="http://schemas.microsoft.com/office/drawing/2014/main" id="{BD3530AF-9771-470E-A9BF-F28AA22753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7419" y="868863"/>
            <a:ext cx="1263157" cy="410834"/>
          </a:xfrm>
          <a:prstGeom prst="rect">
            <a:avLst/>
          </a:prstGeom>
        </p:spPr>
      </p:pic>
      <p:sp>
        <p:nvSpPr>
          <p:cNvPr id="6" name="TextBox 5">
            <a:extLst>
              <a:ext uri="{FF2B5EF4-FFF2-40B4-BE49-F238E27FC236}">
                <a16:creationId xmlns:a16="http://schemas.microsoft.com/office/drawing/2014/main" id="{3FF3AD3A-0D6B-98FC-9708-A148F868B540}"/>
              </a:ext>
            </a:extLst>
          </p:cNvPr>
          <p:cNvSpPr txBox="1"/>
          <p:nvPr/>
        </p:nvSpPr>
        <p:spPr>
          <a:xfrm>
            <a:off x="4940778" y="4217295"/>
            <a:ext cx="6626825" cy="1015663"/>
          </a:xfrm>
          <a:prstGeom prst="rect">
            <a:avLst/>
          </a:prstGeom>
          <a:noFill/>
        </p:spPr>
        <p:txBody>
          <a:bodyPr wrap="square">
            <a:spAutoFit/>
          </a:bodyPr>
          <a:lstStyle/>
          <a:p>
            <a:r>
              <a:rPr lang="en-US" sz="2000" b="1" dirty="0">
                <a:solidFill>
                  <a:schemeClr val="bg1"/>
                </a:solidFill>
                <a:latin typeface="Calibri" panose="020F0502020204030204" pitchFamily="34" charset="0"/>
                <a:cs typeface="Times New Roman" panose="02020603050405020304" pitchFamily="18" charset="0"/>
              </a:rPr>
              <a:t>Student Name: Vadla Yogeshwar</a:t>
            </a:r>
          </a:p>
          <a:p>
            <a:r>
              <a:rPr lang="en-US" sz="2000" b="1" dirty="0">
                <a:solidFill>
                  <a:schemeClr val="bg1"/>
                </a:solidFill>
                <a:latin typeface="Calibri" panose="020F0502020204030204" pitchFamily="34" charset="0"/>
                <a:cs typeface="Times New Roman" panose="02020603050405020304" pitchFamily="18" charset="0"/>
              </a:rPr>
              <a:t>AICTE Student ID: STU6596b38a25dfe1704375178</a:t>
            </a:r>
          </a:p>
          <a:p>
            <a:r>
              <a:rPr lang="en-US" sz="2000" b="1" dirty="0">
                <a:solidFill>
                  <a:schemeClr val="bg1"/>
                </a:solidFill>
                <a:latin typeface="Calibri" panose="020F0502020204030204" pitchFamily="34" charset="0"/>
                <a:cs typeface="Times New Roman" panose="02020603050405020304" pitchFamily="18" charset="0"/>
              </a:rPr>
              <a:t>AICTE Internship ID: INTERNSHIP_174099535967c57b1f336c3</a:t>
            </a:r>
            <a:endParaRPr lang="en-IN" sz="2000" b="1" dirty="0">
              <a:solidFill>
                <a:schemeClr val="bg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7127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Screenshot of Output:  </a:t>
            </a:r>
            <a:endParaRPr lang="en-IN" sz="2000" b="1" dirty="0">
              <a:solidFill>
                <a:srgbClr val="213163"/>
              </a:solidFill>
            </a:endParaRPr>
          </a:p>
        </p:txBody>
      </p:sp>
      <p:pic>
        <p:nvPicPr>
          <p:cNvPr id="30" name="Picture 29">
            <a:extLst>
              <a:ext uri="{FF2B5EF4-FFF2-40B4-BE49-F238E27FC236}">
                <a16:creationId xmlns:a16="http://schemas.microsoft.com/office/drawing/2014/main" id="{F1886746-B0E9-6C23-1302-4A7008D2224D}"/>
              </a:ext>
            </a:extLst>
          </p:cNvPr>
          <p:cNvPicPr>
            <a:picLocks noChangeAspect="1"/>
          </p:cNvPicPr>
          <p:nvPr/>
        </p:nvPicPr>
        <p:blipFill>
          <a:blip r:embed="rId3"/>
          <a:stretch>
            <a:fillRect/>
          </a:stretch>
        </p:blipFill>
        <p:spPr>
          <a:xfrm>
            <a:off x="1311215" y="1454522"/>
            <a:ext cx="9385540" cy="4808255"/>
          </a:xfrm>
          <a:prstGeom prst="rect">
            <a:avLst/>
          </a:prstGeom>
        </p:spPr>
      </p:pic>
      <p:sp>
        <p:nvSpPr>
          <p:cNvPr id="31" name="TextBox 30">
            <a:extLst>
              <a:ext uri="{FF2B5EF4-FFF2-40B4-BE49-F238E27FC236}">
                <a16:creationId xmlns:a16="http://schemas.microsoft.com/office/drawing/2014/main" id="{8CF74ED2-C9A9-A511-F0DB-0AD00C9EEF20}"/>
              </a:ext>
            </a:extLst>
          </p:cNvPr>
          <p:cNvSpPr txBox="1"/>
          <p:nvPr/>
        </p:nvSpPr>
        <p:spPr>
          <a:xfrm>
            <a:off x="1980129" y="6352242"/>
            <a:ext cx="8231741" cy="379656"/>
          </a:xfrm>
          <a:prstGeom prst="rect">
            <a:avLst/>
          </a:prstGeom>
          <a:noFill/>
        </p:spPr>
        <p:txBody>
          <a:bodyPr wrap="none" rtlCol="0">
            <a:spAutoFit/>
          </a:bodyPr>
          <a:lstStyle/>
          <a:p>
            <a:r>
              <a:rPr lang="en-IN" dirty="0"/>
              <a:t>Fig. Deployment of Wildfire Detection System (Forest Fire Detection System)</a:t>
            </a:r>
          </a:p>
        </p:txBody>
      </p:sp>
    </p:spTree>
    <p:extLst>
      <p:ext uri="{BB962C8B-B14F-4D97-AF65-F5344CB8AC3E}">
        <p14:creationId xmlns:p14="http://schemas.microsoft.com/office/powerpoint/2010/main" val="1635949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D76F17-7264-3299-6F04-50F4307E1307}"/>
              </a:ext>
            </a:extLst>
          </p:cNvPr>
          <p:cNvPicPr>
            <a:picLocks noChangeAspect="1"/>
          </p:cNvPicPr>
          <p:nvPr/>
        </p:nvPicPr>
        <p:blipFill>
          <a:blip r:embed="rId2"/>
          <a:stretch>
            <a:fillRect/>
          </a:stretch>
        </p:blipFill>
        <p:spPr>
          <a:xfrm>
            <a:off x="491707" y="828970"/>
            <a:ext cx="11024557" cy="5338918"/>
          </a:xfrm>
          <a:prstGeom prst="rect">
            <a:avLst/>
          </a:prstGeom>
        </p:spPr>
      </p:pic>
      <p:sp>
        <p:nvSpPr>
          <p:cNvPr id="3" name="TextBox 2">
            <a:extLst>
              <a:ext uri="{FF2B5EF4-FFF2-40B4-BE49-F238E27FC236}">
                <a16:creationId xmlns:a16="http://schemas.microsoft.com/office/drawing/2014/main" id="{2EE456FE-9ABD-1C8F-A1D0-CFBA1B60C6E5}"/>
              </a:ext>
            </a:extLst>
          </p:cNvPr>
          <p:cNvSpPr txBox="1"/>
          <p:nvPr/>
        </p:nvSpPr>
        <p:spPr>
          <a:xfrm>
            <a:off x="3965994" y="6271405"/>
            <a:ext cx="4760343" cy="379656"/>
          </a:xfrm>
          <a:prstGeom prst="rect">
            <a:avLst/>
          </a:prstGeom>
          <a:noFill/>
        </p:spPr>
        <p:txBody>
          <a:bodyPr wrap="square">
            <a:spAutoFit/>
          </a:bodyPr>
          <a:lstStyle/>
          <a:p>
            <a:r>
              <a:rPr lang="en-IN" dirty="0"/>
              <a:t>Fig. Wildfire Detection System Prediction</a:t>
            </a:r>
          </a:p>
        </p:txBody>
      </p:sp>
    </p:spTree>
    <p:extLst>
      <p:ext uri="{BB962C8B-B14F-4D97-AF65-F5344CB8AC3E}">
        <p14:creationId xmlns:p14="http://schemas.microsoft.com/office/powerpoint/2010/main" val="2490423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7ABFD7-6DF9-0B64-68C8-4700F28252DD}"/>
              </a:ext>
            </a:extLst>
          </p:cNvPr>
          <p:cNvPicPr>
            <a:picLocks noChangeAspect="1"/>
          </p:cNvPicPr>
          <p:nvPr/>
        </p:nvPicPr>
        <p:blipFill>
          <a:blip r:embed="rId2"/>
          <a:stretch>
            <a:fillRect/>
          </a:stretch>
        </p:blipFill>
        <p:spPr>
          <a:xfrm>
            <a:off x="465195" y="917636"/>
            <a:ext cx="11261610" cy="5396899"/>
          </a:xfrm>
          <a:prstGeom prst="rect">
            <a:avLst/>
          </a:prstGeom>
        </p:spPr>
      </p:pic>
      <p:sp>
        <p:nvSpPr>
          <p:cNvPr id="5" name="TextBox 4">
            <a:extLst>
              <a:ext uri="{FF2B5EF4-FFF2-40B4-BE49-F238E27FC236}">
                <a16:creationId xmlns:a16="http://schemas.microsoft.com/office/drawing/2014/main" id="{AF645177-C042-EDA5-924B-B69C5A3B81E0}"/>
              </a:ext>
            </a:extLst>
          </p:cNvPr>
          <p:cNvSpPr txBox="1"/>
          <p:nvPr/>
        </p:nvSpPr>
        <p:spPr>
          <a:xfrm>
            <a:off x="3702171" y="6392173"/>
            <a:ext cx="6098874" cy="379656"/>
          </a:xfrm>
          <a:prstGeom prst="rect">
            <a:avLst/>
          </a:prstGeom>
          <a:noFill/>
        </p:spPr>
        <p:txBody>
          <a:bodyPr wrap="square">
            <a:spAutoFit/>
          </a:bodyPr>
          <a:lstStyle/>
          <a:p>
            <a:r>
              <a:rPr lang="en-IN" dirty="0"/>
              <a:t>Fig. Wildfire Detection System Prediction Results</a:t>
            </a:r>
          </a:p>
        </p:txBody>
      </p:sp>
    </p:spTree>
    <p:extLst>
      <p:ext uri="{BB962C8B-B14F-4D97-AF65-F5344CB8AC3E}">
        <p14:creationId xmlns:p14="http://schemas.microsoft.com/office/powerpoint/2010/main" val="1533116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F4359DC-B1EE-D2E5-7E33-BC67C9ACF017}"/>
              </a:ext>
            </a:extLst>
          </p:cNvPr>
          <p:cNvPicPr>
            <a:picLocks noChangeAspect="1"/>
          </p:cNvPicPr>
          <p:nvPr/>
        </p:nvPicPr>
        <p:blipFill>
          <a:blip r:embed="rId2"/>
          <a:stretch>
            <a:fillRect/>
          </a:stretch>
        </p:blipFill>
        <p:spPr>
          <a:xfrm>
            <a:off x="271245" y="912246"/>
            <a:ext cx="11649509" cy="4109806"/>
          </a:xfrm>
          <a:prstGeom prst="rect">
            <a:avLst/>
          </a:prstGeom>
        </p:spPr>
      </p:pic>
      <p:sp>
        <p:nvSpPr>
          <p:cNvPr id="3" name="TextBox 2">
            <a:extLst>
              <a:ext uri="{FF2B5EF4-FFF2-40B4-BE49-F238E27FC236}">
                <a16:creationId xmlns:a16="http://schemas.microsoft.com/office/drawing/2014/main" id="{FBD8D431-229C-3DA7-9B42-5FEFCDB58F58}"/>
              </a:ext>
            </a:extLst>
          </p:cNvPr>
          <p:cNvSpPr txBox="1"/>
          <p:nvPr/>
        </p:nvSpPr>
        <p:spPr>
          <a:xfrm>
            <a:off x="3748178" y="5108316"/>
            <a:ext cx="6098874" cy="379656"/>
          </a:xfrm>
          <a:prstGeom prst="rect">
            <a:avLst/>
          </a:prstGeom>
          <a:noFill/>
        </p:spPr>
        <p:txBody>
          <a:bodyPr wrap="square">
            <a:spAutoFit/>
          </a:bodyPr>
          <a:lstStyle/>
          <a:p>
            <a:r>
              <a:rPr lang="en-IN" dirty="0"/>
              <a:t>Fig. Wildfire Detection System Data Preprocessing</a:t>
            </a:r>
          </a:p>
        </p:txBody>
      </p:sp>
    </p:spTree>
    <p:extLst>
      <p:ext uri="{BB962C8B-B14F-4D97-AF65-F5344CB8AC3E}">
        <p14:creationId xmlns:p14="http://schemas.microsoft.com/office/powerpoint/2010/main" val="1274593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474E45-0229-AB83-BDFC-F1D6150EEE87}"/>
              </a:ext>
            </a:extLst>
          </p:cNvPr>
          <p:cNvPicPr>
            <a:picLocks noChangeAspect="1"/>
          </p:cNvPicPr>
          <p:nvPr/>
        </p:nvPicPr>
        <p:blipFill>
          <a:blip r:embed="rId2"/>
          <a:stretch>
            <a:fillRect/>
          </a:stretch>
        </p:blipFill>
        <p:spPr>
          <a:xfrm>
            <a:off x="281320" y="819512"/>
            <a:ext cx="11146280" cy="5244858"/>
          </a:xfrm>
          <a:prstGeom prst="rect">
            <a:avLst/>
          </a:prstGeom>
        </p:spPr>
      </p:pic>
      <p:sp>
        <p:nvSpPr>
          <p:cNvPr id="3" name="TextBox 2">
            <a:extLst>
              <a:ext uri="{FF2B5EF4-FFF2-40B4-BE49-F238E27FC236}">
                <a16:creationId xmlns:a16="http://schemas.microsoft.com/office/drawing/2014/main" id="{BB98BDBB-7E62-B76F-EBD4-CC4960567534}"/>
              </a:ext>
            </a:extLst>
          </p:cNvPr>
          <p:cNvSpPr txBox="1"/>
          <p:nvPr/>
        </p:nvSpPr>
        <p:spPr>
          <a:xfrm>
            <a:off x="3161582" y="6064370"/>
            <a:ext cx="6098874" cy="379656"/>
          </a:xfrm>
          <a:prstGeom prst="rect">
            <a:avLst/>
          </a:prstGeom>
          <a:noFill/>
        </p:spPr>
        <p:txBody>
          <a:bodyPr wrap="square">
            <a:spAutoFit/>
          </a:bodyPr>
          <a:lstStyle/>
          <a:p>
            <a:r>
              <a:rPr lang="en-IN" dirty="0"/>
              <a:t>Fig. Data Visualization of Binary classes (Fire, Nofire)</a:t>
            </a:r>
          </a:p>
        </p:txBody>
      </p:sp>
    </p:spTree>
    <p:extLst>
      <p:ext uri="{BB962C8B-B14F-4D97-AF65-F5344CB8AC3E}">
        <p14:creationId xmlns:p14="http://schemas.microsoft.com/office/powerpoint/2010/main" val="961413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7102422-465F-51C9-FB7C-4EF644883A5D}"/>
              </a:ext>
            </a:extLst>
          </p:cNvPr>
          <p:cNvPicPr>
            <a:picLocks noChangeAspect="1"/>
          </p:cNvPicPr>
          <p:nvPr/>
        </p:nvPicPr>
        <p:blipFill>
          <a:blip r:embed="rId2"/>
          <a:stretch>
            <a:fillRect/>
          </a:stretch>
        </p:blipFill>
        <p:spPr>
          <a:xfrm>
            <a:off x="234102" y="875302"/>
            <a:ext cx="11540955" cy="5027742"/>
          </a:xfrm>
          <a:prstGeom prst="rect">
            <a:avLst/>
          </a:prstGeom>
        </p:spPr>
      </p:pic>
      <p:sp>
        <p:nvSpPr>
          <p:cNvPr id="3" name="TextBox 2">
            <a:extLst>
              <a:ext uri="{FF2B5EF4-FFF2-40B4-BE49-F238E27FC236}">
                <a16:creationId xmlns:a16="http://schemas.microsoft.com/office/drawing/2014/main" id="{2C3A0C77-25C6-AFBD-0670-8D103D440416}"/>
              </a:ext>
            </a:extLst>
          </p:cNvPr>
          <p:cNvSpPr txBox="1"/>
          <p:nvPr/>
        </p:nvSpPr>
        <p:spPr>
          <a:xfrm>
            <a:off x="3046562" y="5982698"/>
            <a:ext cx="7184365" cy="379656"/>
          </a:xfrm>
          <a:prstGeom prst="rect">
            <a:avLst/>
          </a:prstGeom>
          <a:noFill/>
        </p:spPr>
        <p:txBody>
          <a:bodyPr wrap="square">
            <a:spAutoFit/>
          </a:bodyPr>
          <a:lstStyle/>
          <a:p>
            <a:r>
              <a:rPr lang="en-IN" dirty="0"/>
              <a:t>Fig. CNN Model Architecture and Model Summary (CNN Layers)</a:t>
            </a:r>
          </a:p>
        </p:txBody>
      </p:sp>
    </p:spTree>
    <p:extLst>
      <p:ext uri="{BB962C8B-B14F-4D97-AF65-F5344CB8AC3E}">
        <p14:creationId xmlns:p14="http://schemas.microsoft.com/office/powerpoint/2010/main" val="1493510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CCA41B7-D66D-B61C-F475-A103D511D9D9}"/>
              </a:ext>
            </a:extLst>
          </p:cNvPr>
          <p:cNvPicPr>
            <a:picLocks noChangeAspect="1"/>
          </p:cNvPicPr>
          <p:nvPr/>
        </p:nvPicPr>
        <p:blipFill>
          <a:blip r:embed="rId2"/>
          <a:stretch>
            <a:fillRect/>
          </a:stretch>
        </p:blipFill>
        <p:spPr>
          <a:xfrm>
            <a:off x="218524" y="964302"/>
            <a:ext cx="11754951" cy="4458774"/>
          </a:xfrm>
          <a:prstGeom prst="rect">
            <a:avLst/>
          </a:prstGeom>
        </p:spPr>
      </p:pic>
      <p:sp>
        <p:nvSpPr>
          <p:cNvPr id="3" name="TextBox 2">
            <a:extLst>
              <a:ext uri="{FF2B5EF4-FFF2-40B4-BE49-F238E27FC236}">
                <a16:creationId xmlns:a16="http://schemas.microsoft.com/office/drawing/2014/main" id="{1D714AF8-CAA3-40B5-E28D-58DCA30581BA}"/>
              </a:ext>
            </a:extLst>
          </p:cNvPr>
          <p:cNvSpPr txBox="1"/>
          <p:nvPr/>
        </p:nvSpPr>
        <p:spPr>
          <a:xfrm>
            <a:off x="3925019" y="5423076"/>
            <a:ext cx="4873925" cy="379656"/>
          </a:xfrm>
          <a:prstGeom prst="rect">
            <a:avLst/>
          </a:prstGeom>
          <a:noFill/>
        </p:spPr>
        <p:txBody>
          <a:bodyPr wrap="square">
            <a:spAutoFit/>
          </a:bodyPr>
          <a:lstStyle/>
          <a:p>
            <a:r>
              <a:rPr lang="en-IN" dirty="0"/>
              <a:t>Fig. Training the Wildfire Detection Model</a:t>
            </a:r>
          </a:p>
        </p:txBody>
      </p:sp>
    </p:spTree>
    <p:extLst>
      <p:ext uri="{BB962C8B-B14F-4D97-AF65-F5344CB8AC3E}">
        <p14:creationId xmlns:p14="http://schemas.microsoft.com/office/powerpoint/2010/main" val="2985234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ED989A8-548B-7620-215C-427F73CD5014}"/>
              </a:ext>
            </a:extLst>
          </p:cNvPr>
          <p:cNvPicPr>
            <a:picLocks noChangeAspect="1"/>
          </p:cNvPicPr>
          <p:nvPr/>
        </p:nvPicPr>
        <p:blipFill>
          <a:blip r:embed="rId2"/>
          <a:stretch>
            <a:fillRect/>
          </a:stretch>
        </p:blipFill>
        <p:spPr>
          <a:xfrm>
            <a:off x="275297" y="3721228"/>
            <a:ext cx="11475555" cy="2998749"/>
          </a:xfrm>
          <a:prstGeom prst="rect">
            <a:avLst/>
          </a:prstGeom>
        </p:spPr>
      </p:pic>
      <p:sp>
        <p:nvSpPr>
          <p:cNvPr id="3" name="TextBox 2">
            <a:extLst>
              <a:ext uri="{FF2B5EF4-FFF2-40B4-BE49-F238E27FC236}">
                <a16:creationId xmlns:a16="http://schemas.microsoft.com/office/drawing/2014/main" id="{63C0CE58-2565-9953-0B11-6B3CEEA33CDD}"/>
              </a:ext>
            </a:extLst>
          </p:cNvPr>
          <p:cNvSpPr txBox="1"/>
          <p:nvPr/>
        </p:nvSpPr>
        <p:spPr>
          <a:xfrm>
            <a:off x="0" y="3341572"/>
            <a:ext cx="6098874" cy="379656"/>
          </a:xfrm>
          <a:prstGeom prst="rect">
            <a:avLst/>
          </a:prstGeom>
          <a:noFill/>
        </p:spPr>
        <p:txBody>
          <a:bodyPr wrap="square">
            <a:spAutoFit/>
          </a:bodyPr>
          <a:lstStyle/>
          <a:p>
            <a:r>
              <a:rPr lang="en-IN" dirty="0">
                <a:solidFill>
                  <a:schemeClr val="tx1"/>
                </a:solidFill>
              </a:rPr>
              <a:t>Fig. Wildfire Detection Model Prediction</a:t>
            </a:r>
          </a:p>
        </p:txBody>
      </p:sp>
      <p:pic>
        <p:nvPicPr>
          <p:cNvPr id="18" name="Picture 17">
            <a:extLst>
              <a:ext uri="{FF2B5EF4-FFF2-40B4-BE49-F238E27FC236}">
                <a16:creationId xmlns:a16="http://schemas.microsoft.com/office/drawing/2014/main" id="{3338093C-9301-A88B-7A0C-8863F936A696}"/>
              </a:ext>
            </a:extLst>
          </p:cNvPr>
          <p:cNvPicPr>
            <a:picLocks noChangeAspect="1"/>
          </p:cNvPicPr>
          <p:nvPr/>
        </p:nvPicPr>
        <p:blipFill>
          <a:blip r:embed="rId3"/>
          <a:stretch>
            <a:fillRect/>
          </a:stretch>
        </p:blipFill>
        <p:spPr>
          <a:xfrm>
            <a:off x="275297" y="1013086"/>
            <a:ext cx="11475555" cy="2278367"/>
          </a:xfrm>
          <a:prstGeom prst="rect">
            <a:avLst/>
          </a:prstGeom>
        </p:spPr>
      </p:pic>
      <p:sp>
        <p:nvSpPr>
          <p:cNvPr id="6" name="TextBox 5">
            <a:extLst>
              <a:ext uri="{FF2B5EF4-FFF2-40B4-BE49-F238E27FC236}">
                <a16:creationId xmlns:a16="http://schemas.microsoft.com/office/drawing/2014/main" id="{B14F9C5B-066C-0899-52FF-5F59200AB01E}"/>
              </a:ext>
            </a:extLst>
          </p:cNvPr>
          <p:cNvSpPr txBox="1"/>
          <p:nvPr/>
        </p:nvSpPr>
        <p:spPr>
          <a:xfrm>
            <a:off x="0" y="664098"/>
            <a:ext cx="6120440" cy="379656"/>
          </a:xfrm>
          <a:prstGeom prst="rect">
            <a:avLst/>
          </a:prstGeom>
          <a:noFill/>
        </p:spPr>
        <p:txBody>
          <a:bodyPr wrap="square">
            <a:spAutoFit/>
          </a:bodyPr>
          <a:lstStyle/>
          <a:p>
            <a:r>
              <a:rPr lang="en-IN" dirty="0">
                <a:solidFill>
                  <a:schemeClr val="tx1"/>
                </a:solidFill>
              </a:rPr>
              <a:t>Fig. Evaluating the Model (Testing)</a:t>
            </a:r>
          </a:p>
        </p:txBody>
      </p:sp>
    </p:spTree>
    <p:extLst>
      <p:ext uri="{BB962C8B-B14F-4D97-AF65-F5344CB8AC3E}">
        <p14:creationId xmlns:p14="http://schemas.microsoft.com/office/powerpoint/2010/main" val="2436367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9B28F15-5E38-65E8-5320-BDEC5906F8E2}"/>
              </a:ext>
            </a:extLst>
          </p:cNvPr>
          <p:cNvPicPr>
            <a:picLocks noChangeAspect="1"/>
          </p:cNvPicPr>
          <p:nvPr/>
        </p:nvPicPr>
        <p:blipFill>
          <a:blip r:embed="rId2"/>
          <a:srcRect b="34515"/>
          <a:stretch/>
        </p:blipFill>
        <p:spPr>
          <a:xfrm>
            <a:off x="222148" y="961811"/>
            <a:ext cx="11747704" cy="4068784"/>
          </a:xfrm>
          <a:prstGeom prst="rect">
            <a:avLst/>
          </a:prstGeom>
        </p:spPr>
      </p:pic>
      <p:sp>
        <p:nvSpPr>
          <p:cNvPr id="3" name="TextBox 2">
            <a:extLst>
              <a:ext uri="{FF2B5EF4-FFF2-40B4-BE49-F238E27FC236}">
                <a16:creationId xmlns:a16="http://schemas.microsoft.com/office/drawing/2014/main" id="{749F88A1-AAD0-91BE-DE41-5782B8E97793}"/>
              </a:ext>
            </a:extLst>
          </p:cNvPr>
          <p:cNvSpPr txBox="1"/>
          <p:nvPr/>
        </p:nvSpPr>
        <p:spPr>
          <a:xfrm>
            <a:off x="3605841" y="5030595"/>
            <a:ext cx="5732252" cy="379656"/>
          </a:xfrm>
          <a:prstGeom prst="rect">
            <a:avLst/>
          </a:prstGeom>
          <a:noFill/>
        </p:spPr>
        <p:txBody>
          <a:bodyPr wrap="square">
            <a:spAutoFit/>
          </a:bodyPr>
          <a:lstStyle/>
          <a:p>
            <a:r>
              <a:rPr lang="en-IN" dirty="0">
                <a:solidFill>
                  <a:schemeClr val="tx1"/>
                </a:solidFill>
              </a:rPr>
              <a:t>Fig. Wildfire Detection Model Prediction Results</a:t>
            </a:r>
          </a:p>
        </p:txBody>
      </p:sp>
    </p:spTree>
    <p:extLst>
      <p:ext uri="{BB962C8B-B14F-4D97-AF65-F5344CB8AC3E}">
        <p14:creationId xmlns:p14="http://schemas.microsoft.com/office/powerpoint/2010/main" val="3076663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928C3E3-8168-77B8-3587-DA73973C5E4F}"/>
              </a:ext>
            </a:extLst>
          </p:cNvPr>
          <p:cNvPicPr>
            <a:picLocks noChangeAspect="1"/>
          </p:cNvPicPr>
          <p:nvPr/>
        </p:nvPicPr>
        <p:blipFill>
          <a:blip r:embed="rId2"/>
          <a:stretch>
            <a:fillRect/>
          </a:stretch>
        </p:blipFill>
        <p:spPr>
          <a:xfrm>
            <a:off x="436573" y="1258367"/>
            <a:ext cx="11439623" cy="5219977"/>
          </a:xfrm>
          <a:prstGeom prst="rect">
            <a:avLst/>
          </a:prstGeom>
        </p:spPr>
      </p:pic>
      <p:sp>
        <p:nvSpPr>
          <p:cNvPr id="3" name="TextBox 2">
            <a:extLst>
              <a:ext uri="{FF2B5EF4-FFF2-40B4-BE49-F238E27FC236}">
                <a16:creationId xmlns:a16="http://schemas.microsoft.com/office/drawing/2014/main" id="{E32DC70B-5492-BE3F-5D32-D5F790F81539}"/>
              </a:ext>
            </a:extLst>
          </p:cNvPr>
          <p:cNvSpPr txBox="1"/>
          <p:nvPr/>
        </p:nvSpPr>
        <p:spPr>
          <a:xfrm>
            <a:off x="4886865" y="6478344"/>
            <a:ext cx="2747513" cy="379656"/>
          </a:xfrm>
          <a:prstGeom prst="rect">
            <a:avLst/>
          </a:prstGeom>
          <a:noFill/>
        </p:spPr>
        <p:txBody>
          <a:bodyPr wrap="square">
            <a:spAutoFit/>
          </a:bodyPr>
          <a:lstStyle/>
          <a:p>
            <a:r>
              <a:rPr lang="en-IN" dirty="0">
                <a:solidFill>
                  <a:schemeClr val="tx1"/>
                </a:solidFill>
              </a:rPr>
              <a:t>Fig. Confusion Matrix</a:t>
            </a:r>
          </a:p>
        </p:txBody>
      </p:sp>
      <p:sp>
        <p:nvSpPr>
          <p:cNvPr id="5" name="TextBox 4">
            <a:extLst>
              <a:ext uri="{FF2B5EF4-FFF2-40B4-BE49-F238E27FC236}">
                <a16:creationId xmlns:a16="http://schemas.microsoft.com/office/drawing/2014/main" id="{012DB774-2202-EB9F-8972-B8D71F646A39}"/>
              </a:ext>
            </a:extLst>
          </p:cNvPr>
          <p:cNvSpPr txBox="1"/>
          <p:nvPr/>
        </p:nvSpPr>
        <p:spPr>
          <a:xfrm>
            <a:off x="315804" y="878711"/>
            <a:ext cx="6098874" cy="379656"/>
          </a:xfrm>
          <a:prstGeom prst="rect">
            <a:avLst/>
          </a:prstGeom>
          <a:noFill/>
        </p:spPr>
        <p:txBody>
          <a:bodyPr wrap="square">
            <a:spAutoFit/>
          </a:bodyPr>
          <a:lstStyle/>
          <a:p>
            <a:r>
              <a:rPr lang="en-IN" dirty="0">
                <a:solidFill>
                  <a:schemeClr val="tx1"/>
                </a:solidFill>
              </a:rPr>
              <a:t>Model Evaluation Metrics </a:t>
            </a:r>
          </a:p>
        </p:txBody>
      </p:sp>
    </p:spTree>
    <p:extLst>
      <p:ext uri="{BB962C8B-B14F-4D97-AF65-F5344CB8AC3E}">
        <p14:creationId xmlns:p14="http://schemas.microsoft.com/office/powerpoint/2010/main" val="840894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94E319-C77C-49E2-964C-6E125D716194}"/>
              </a:ext>
            </a:extLst>
          </p:cNvPr>
          <p:cNvSpPr txBox="1"/>
          <p:nvPr/>
        </p:nvSpPr>
        <p:spPr>
          <a:xfrm>
            <a:off x="69991" y="713744"/>
            <a:ext cx="2652889" cy="400110"/>
          </a:xfrm>
          <a:prstGeom prst="rect">
            <a:avLst/>
          </a:prstGeom>
          <a:noFill/>
        </p:spPr>
        <p:txBody>
          <a:bodyPr wrap="square">
            <a:spAutoFit/>
          </a:bodyPr>
          <a:lstStyle/>
          <a:p>
            <a:r>
              <a:rPr lang="en-IN" sz="2000" b="1" dirty="0">
                <a:solidFill>
                  <a:srgbClr val="213163"/>
                </a:solidFill>
              </a:rPr>
              <a:t>Learning Objectives</a:t>
            </a:r>
            <a:endParaRPr lang="en-IN" sz="2000" dirty="0">
              <a:solidFill>
                <a:srgbClr val="213163"/>
              </a:solidFill>
            </a:endParaRPr>
          </a:p>
        </p:txBody>
      </p:sp>
      <p:sp>
        <p:nvSpPr>
          <p:cNvPr id="3" name="TextBox 2">
            <a:extLst>
              <a:ext uri="{FF2B5EF4-FFF2-40B4-BE49-F238E27FC236}">
                <a16:creationId xmlns:a16="http://schemas.microsoft.com/office/drawing/2014/main" id="{8E1F3497-5370-4874-9908-5AD45214E10B}"/>
              </a:ext>
            </a:extLst>
          </p:cNvPr>
          <p:cNvSpPr txBox="1"/>
          <p:nvPr/>
        </p:nvSpPr>
        <p:spPr>
          <a:xfrm>
            <a:off x="199809" y="6521648"/>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4" name="TextBox 3">
            <a:extLst>
              <a:ext uri="{FF2B5EF4-FFF2-40B4-BE49-F238E27FC236}">
                <a16:creationId xmlns:a16="http://schemas.microsoft.com/office/drawing/2014/main" id="{ECE830DD-8813-42EB-B27B-B7D85423D0C7}"/>
              </a:ext>
            </a:extLst>
          </p:cNvPr>
          <p:cNvSpPr txBox="1"/>
          <p:nvPr/>
        </p:nvSpPr>
        <p:spPr>
          <a:xfrm>
            <a:off x="880529" y="6521649"/>
            <a:ext cx="1842351" cy="276999"/>
          </a:xfrm>
          <a:prstGeom prst="rect">
            <a:avLst/>
          </a:prstGeom>
          <a:noFill/>
        </p:spPr>
        <p:txBody>
          <a:bodyPr wrap="square" rtlCol="0">
            <a:spAutoFit/>
          </a:bodyPr>
          <a:lstStyle/>
          <a:p>
            <a:pPr>
              <a:spcAft>
                <a:spcPts val="800"/>
              </a:spcAft>
            </a:pPr>
            <a:r>
              <a:rPr lang="en-IN" sz="1200" dirty="0">
                <a:solidFill>
                  <a:srgbClr val="0000FF"/>
                </a:solidFill>
                <a:latin typeface="+mn-lt"/>
                <a:hlinkClick r:id="rId2">
                  <a:extLst>
                    <a:ext uri="{A12FA001-AC4F-418D-AE19-62706E023703}">
                      <ahyp:hlinkClr xmlns:ahyp="http://schemas.microsoft.com/office/drawing/2018/hyperlinkcolor" val="tx"/>
                    </a:ext>
                  </a:extLst>
                </a:hlinkClick>
              </a:rPr>
              <a:t>www.freepik.com/</a:t>
            </a:r>
            <a:endParaRPr lang="en-IN" sz="1200" dirty="0">
              <a:solidFill>
                <a:srgbClr val="0000FF"/>
              </a:solidFill>
              <a:latin typeface="+mn-lt"/>
            </a:endParaRPr>
          </a:p>
        </p:txBody>
      </p:sp>
      <p:cxnSp>
        <p:nvCxnSpPr>
          <p:cNvPr id="5" name="Straight Connector 4">
            <a:extLst>
              <a:ext uri="{FF2B5EF4-FFF2-40B4-BE49-F238E27FC236}">
                <a16:creationId xmlns:a16="http://schemas.microsoft.com/office/drawing/2014/main" id="{CA22F707-7F22-48A3-97EC-98EFB1023A55}"/>
              </a:ext>
            </a:extLst>
          </p:cNvPr>
          <p:cNvCxnSpPr/>
          <p:nvPr/>
        </p:nvCxnSpPr>
        <p:spPr>
          <a:xfrm>
            <a:off x="0" y="6521648"/>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ladder leading to a large yellow circle&#10;&#10;Description automatically generated">
            <a:extLst>
              <a:ext uri="{FF2B5EF4-FFF2-40B4-BE49-F238E27FC236}">
                <a16:creationId xmlns:a16="http://schemas.microsoft.com/office/drawing/2014/main" id="{E2920B14-B344-4926-9729-BC7EBD91FF9A}"/>
              </a:ext>
            </a:extLst>
          </p:cNvPr>
          <p:cNvPicPr>
            <a:picLocks noChangeAspect="1"/>
          </p:cNvPicPr>
          <p:nvPr/>
        </p:nvPicPr>
        <p:blipFill rotWithShape="1">
          <a:blip r:embed="rId3">
            <a:alphaModFix amt="85000"/>
          </a:blip>
          <a:srcRect l="13763" t="6135" r="13650"/>
          <a:stretch/>
        </p:blipFill>
        <p:spPr>
          <a:xfrm>
            <a:off x="7582619" y="1759188"/>
            <a:ext cx="4500880" cy="4632960"/>
          </a:xfrm>
          <a:prstGeom prst="rect">
            <a:avLst/>
          </a:prstGeom>
        </p:spPr>
      </p:pic>
      <p:sp>
        <p:nvSpPr>
          <p:cNvPr id="7" name="TextBox 6">
            <a:extLst>
              <a:ext uri="{FF2B5EF4-FFF2-40B4-BE49-F238E27FC236}">
                <a16:creationId xmlns:a16="http://schemas.microsoft.com/office/drawing/2014/main" id="{6C264928-EACB-4739-BDDA-6799C99356F3}"/>
              </a:ext>
            </a:extLst>
          </p:cNvPr>
          <p:cNvSpPr txBox="1"/>
          <p:nvPr/>
        </p:nvSpPr>
        <p:spPr>
          <a:xfrm>
            <a:off x="8839200" y="3168609"/>
            <a:ext cx="1503681" cy="630942"/>
          </a:xfrm>
          <a:prstGeom prst="rect">
            <a:avLst/>
          </a:prstGeom>
          <a:noFill/>
        </p:spPr>
        <p:txBody>
          <a:bodyPr wrap="square" rtlCol="0">
            <a:spAutoFit/>
          </a:bodyPr>
          <a:lstStyle/>
          <a:p>
            <a:pPr>
              <a:spcAft>
                <a:spcPts val="800"/>
              </a:spcAft>
            </a:pPr>
            <a:r>
              <a:rPr lang="en-IN" sz="3500" b="1" dirty="0">
                <a:solidFill>
                  <a:schemeClr val="tx1"/>
                </a:solidFill>
                <a:latin typeface="+mn-lt"/>
              </a:rPr>
              <a:t>GOAL</a:t>
            </a:r>
          </a:p>
        </p:txBody>
      </p:sp>
      <p:sp>
        <p:nvSpPr>
          <p:cNvPr id="14" name="TextBox 13">
            <a:extLst>
              <a:ext uri="{FF2B5EF4-FFF2-40B4-BE49-F238E27FC236}">
                <a16:creationId xmlns:a16="http://schemas.microsoft.com/office/drawing/2014/main" id="{D1A9B2FA-A67A-5A0E-BB2F-68C6C07DE3D2}"/>
              </a:ext>
            </a:extLst>
          </p:cNvPr>
          <p:cNvSpPr txBox="1"/>
          <p:nvPr/>
        </p:nvSpPr>
        <p:spPr>
          <a:xfrm>
            <a:off x="425762" y="1113855"/>
            <a:ext cx="7156857" cy="563231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Learning Objectives for Forest Fire Detection using </a:t>
            </a:r>
            <a:r>
              <a:rPr lang="en-US" altLang="en-US" sz="1200" b="1" dirty="0">
                <a:solidFill>
                  <a:schemeClr val="tx1"/>
                </a:solidFill>
                <a:latin typeface="Arial" panose="020B0604020202020204" pitchFamily="34" charset="0"/>
              </a:rPr>
              <a:t>DL:</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228600" marR="0" lvl="0"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1" i="0" u="none" strike="noStrike" cap="none" normalizeH="0" baseline="0" dirty="0">
                <a:ln>
                  <a:noFill/>
                </a:ln>
                <a:solidFill>
                  <a:schemeClr val="tx1"/>
                </a:solidFill>
                <a:effectLst/>
                <a:latin typeface="Arial" panose="020B0604020202020204" pitchFamily="34" charset="0"/>
              </a:rPr>
              <a:t>Understand and Apply CNN Architectures for Binary Image Classification</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85800" lvl="3" indent="-228600" algn="just" eaLnBrk="0" fontAlgn="base" hangingPunct="0">
              <a:spcBef>
                <a:spcPct val="0"/>
              </a:spcBef>
              <a:spcAft>
                <a:spcPct val="0"/>
              </a:spcAft>
              <a:buClrTx/>
              <a:buFont typeface="+mj-lt"/>
              <a:buAutoNum type="arabicPeriod"/>
            </a:pPr>
            <a:r>
              <a:rPr kumimoji="0" lang="en-US" altLang="en-US" sz="1200" b="0" i="0" u="none" strike="noStrike" cap="none" normalizeH="0" baseline="0" dirty="0">
                <a:ln>
                  <a:noFill/>
                </a:ln>
                <a:solidFill>
                  <a:schemeClr val="tx1"/>
                </a:solidFill>
                <a:effectLst/>
                <a:latin typeface="Arial" panose="020B0604020202020204" pitchFamily="34" charset="0"/>
              </a:rPr>
              <a:t>Learn how Convolutional Neural Networks (CNNs) can be used to classify images into two categories: </a:t>
            </a:r>
            <a:r>
              <a:rPr kumimoji="0" lang="en-US" altLang="en-US" sz="1200" b="0" i="1" u="none" strike="noStrike" cap="none" normalizeH="0" baseline="0" dirty="0">
                <a:ln>
                  <a:noFill/>
                </a:ln>
                <a:solidFill>
                  <a:schemeClr val="tx1"/>
                </a:solidFill>
                <a:effectLst/>
                <a:latin typeface="Arial" panose="020B0604020202020204" pitchFamily="34" charset="0"/>
              </a:rPr>
              <a:t>fire</a:t>
            </a:r>
            <a:r>
              <a:rPr kumimoji="0" lang="en-US" altLang="en-US" sz="1200" b="0" i="0" u="none" strike="noStrike" cap="none" normalizeH="0" baseline="0" dirty="0">
                <a:ln>
                  <a:noFill/>
                </a:ln>
                <a:solidFill>
                  <a:schemeClr val="tx1"/>
                </a:solidFill>
                <a:effectLst/>
                <a:latin typeface="Arial" panose="020B0604020202020204" pitchFamily="34" charset="0"/>
              </a:rPr>
              <a:t> and </a:t>
            </a:r>
            <a:r>
              <a:rPr kumimoji="0" lang="en-US" altLang="en-US" sz="1200" b="0" i="1" u="none" strike="noStrike" cap="none" normalizeH="0" baseline="0" dirty="0" err="1">
                <a:ln>
                  <a:noFill/>
                </a:ln>
                <a:solidFill>
                  <a:schemeClr val="tx1"/>
                </a:solidFill>
                <a:effectLst/>
                <a:latin typeface="Arial" panose="020B0604020202020204" pitchFamily="34" charset="0"/>
              </a:rPr>
              <a:t>nofire</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685800" lvl="3" indent="-228600" algn="just" eaLnBrk="0" fontAlgn="base" hangingPunct="0">
              <a:spcBef>
                <a:spcPct val="0"/>
              </a:spcBef>
              <a:spcAft>
                <a:spcPct val="0"/>
              </a:spcAft>
              <a:buClrTx/>
              <a:buFont typeface="+mj-lt"/>
              <a:buAutoNum type="arabicPeriod"/>
            </a:pPr>
            <a:r>
              <a:rPr kumimoji="0" lang="en-US" altLang="en-US" sz="1200" b="0" i="0" u="none" strike="noStrike" cap="none" normalizeH="0" baseline="0" dirty="0">
                <a:ln>
                  <a:noFill/>
                </a:ln>
                <a:solidFill>
                  <a:schemeClr val="tx1"/>
                </a:solidFill>
                <a:effectLst/>
                <a:latin typeface="Arial" panose="020B0604020202020204" pitchFamily="34" charset="0"/>
              </a:rPr>
              <a:t>Gain practical experience in building CNN models using TensorFlow and </a:t>
            </a:r>
            <a:r>
              <a:rPr kumimoji="0" lang="en-US" altLang="en-US" sz="1200" b="0" i="0" u="none" strike="noStrike" cap="none" normalizeH="0" baseline="0" dirty="0" err="1">
                <a:ln>
                  <a:noFill/>
                </a:ln>
                <a:solidFill>
                  <a:schemeClr val="tx1"/>
                </a:solidFill>
                <a:effectLst/>
                <a:latin typeface="Arial" panose="020B0604020202020204" pitchFamily="34" charset="0"/>
              </a:rPr>
              <a:t>Keras</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228600" marR="0" lvl="0"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1" i="0" u="none" strike="noStrike" cap="none" normalizeH="0" baseline="0" dirty="0">
                <a:ln>
                  <a:noFill/>
                </a:ln>
                <a:solidFill>
                  <a:schemeClr val="tx1"/>
                </a:solidFill>
                <a:effectLst/>
                <a:latin typeface="Arial" panose="020B0604020202020204" pitchFamily="34" charset="0"/>
              </a:rPr>
              <a:t>Perform Image Preprocessing and Augmentation</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85800" marR="0" lvl="1"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0" i="0" u="none" strike="noStrike" cap="none" normalizeH="0" baseline="0" dirty="0">
                <a:ln>
                  <a:noFill/>
                </a:ln>
                <a:solidFill>
                  <a:schemeClr val="tx1"/>
                </a:solidFill>
                <a:effectLst/>
                <a:latin typeface="Arial" panose="020B0604020202020204" pitchFamily="34" charset="0"/>
              </a:rPr>
              <a:t>Understand the importance of rescaling and reshaping images before feeding them into neural networks.</a:t>
            </a:r>
          </a:p>
          <a:p>
            <a:pPr marL="685800" marR="0" lvl="1"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0" i="0" u="none" strike="noStrike" cap="none" normalizeH="0" baseline="0" dirty="0">
                <a:ln>
                  <a:noFill/>
                </a:ln>
                <a:solidFill>
                  <a:schemeClr val="tx1"/>
                </a:solidFill>
                <a:effectLst/>
                <a:latin typeface="Arial" panose="020B0604020202020204" pitchFamily="34" charset="0"/>
              </a:rPr>
              <a:t>Learn to use </a:t>
            </a:r>
            <a:r>
              <a:rPr kumimoji="0" lang="en-US" altLang="en-US" sz="1200" b="0" i="0" u="none" strike="noStrike" cap="none" normalizeH="0" baseline="0" dirty="0" err="1">
                <a:ln>
                  <a:noFill/>
                </a:ln>
                <a:solidFill>
                  <a:schemeClr val="tx1"/>
                </a:solidFill>
                <a:effectLst/>
                <a:latin typeface="Arial Unicode MS" panose="020B0604020202020204" pitchFamily="34" charset="-128"/>
              </a:rPr>
              <a:t>ImageDataGenerator</a:t>
            </a:r>
            <a:r>
              <a:rPr kumimoji="0" lang="en-US" altLang="en-US" sz="1200" b="0" i="0" u="none" strike="noStrike" cap="none" normalizeH="0" baseline="0" dirty="0">
                <a:ln>
                  <a:noFill/>
                </a:ln>
                <a:solidFill>
                  <a:schemeClr val="tx1"/>
                </a:solidFill>
                <a:effectLst/>
              </a:rPr>
              <a:t> for data preprocessing and augmentation to improve generalization.</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228600" marR="0" lvl="0"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1" i="0" u="none" strike="noStrike" cap="none" normalizeH="0" baseline="0" dirty="0">
                <a:ln>
                  <a:noFill/>
                </a:ln>
                <a:solidFill>
                  <a:schemeClr val="tx1"/>
                </a:solidFill>
                <a:effectLst/>
                <a:latin typeface="Arial" panose="020B0604020202020204" pitchFamily="34" charset="0"/>
              </a:rPr>
              <a:t>Utilize Transferable Machine Learning Tools and Libraries</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85800" marR="0" lvl="1"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0" i="0" u="none" strike="noStrike" cap="none" normalizeH="0" baseline="0" dirty="0">
                <a:ln>
                  <a:noFill/>
                </a:ln>
                <a:solidFill>
                  <a:schemeClr val="tx1"/>
                </a:solidFill>
                <a:effectLst/>
                <a:latin typeface="Arial" panose="020B0604020202020204" pitchFamily="34" charset="0"/>
              </a:rPr>
              <a:t>Gain experience working with powerful Python libraries such as TensorFlow, Matplotlib, NumPy, and </a:t>
            </a:r>
            <a:r>
              <a:rPr kumimoji="0" lang="en-US" altLang="en-US" sz="1200" b="0" i="0" u="none" strike="noStrike" cap="none" normalizeH="0" baseline="0" dirty="0" err="1">
                <a:ln>
                  <a:noFill/>
                </a:ln>
                <a:solidFill>
                  <a:schemeClr val="tx1"/>
                </a:solidFill>
                <a:effectLst/>
                <a:latin typeface="Arial" panose="020B0604020202020204" pitchFamily="34" charset="0"/>
              </a:rPr>
              <a:t>Streamlit</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685800" marR="0" lvl="1"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0" i="0" u="none" strike="noStrike" cap="none" normalizeH="0" baseline="0" dirty="0">
                <a:ln>
                  <a:noFill/>
                </a:ln>
                <a:solidFill>
                  <a:schemeClr val="tx1"/>
                </a:solidFill>
                <a:effectLst/>
                <a:latin typeface="Arial" panose="020B0604020202020204" pitchFamily="34" charset="0"/>
              </a:rPr>
              <a:t>Explore how to efficiently handle image datasets using </a:t>
            </a:r>
            <a:r>
              <a:rPr kumimoji="0" lang="en-US" altLang="en-US" sz="1200" b="0" i="0" u="none" strike="noStrike" cap="none" normalizeH="0" baseline="0" dirty="0" err="1">
                <a:ln>
                  <a:noFill/>
                </a:ln>
                <a:solidFill>
                  <a:schemeClr val="tx1"/>
                </a:solidFill>
                <a:effectLst/>
                <a:latin typeface="Arial Unicode MS" panose="020B0604020202020204" pitchFamily="34" charset="-128"/>
              </a:rPr>
              <a:t>flow_from_directory</a:t>
            </a:r>
            <a:r>
              <a:rPr kumimoji="0" lang="en-US" altLang="en-US" sz="1200" b="0" i="0" u="none" strike="noStrike" cap="none" normalizeH="0" baseline="0" dirty="0">
                <a:ln>
                  <a:noFill/>
                </a:ln>
                <a:solidFill>
                  <a:schemeClr val="tx1"/>
                </a:solidFill>
                <a:effectLst/>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228600" marR="0" lvl="0"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1" i="0" u="none" strike="noStrike" cap="none" normalizeH="0" baseline="0" dirty="0">
                <a:ln>
                  <a:noFill/>
                </a:ln>
                <a:solidFill>
                  <a:schemeClr val="tx1"/>
                </a:solidFill>
                <a:effectLst/>
                <a:latin typeface="Arial" panose="020B0604020202020204" pitchFamily="34" charset="0"/>
              </a:rPr>
              <a:t>Visualize and Interpret Model Performance</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85800" marR="0" lvl="1"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0" i="0" u="none" strike="noStrike" cap="none" normalizeH="0" baseline="0" dirty="0">
                <a:ln>
                  <a:noFill/>
                </a:ln>
                <a:solidFill>
                  <a:schemeClr val="tx1"/>
                </a:solidFill>
                <a:effectLst/>
                <a:latin typeface="Arial" panose="020B0604020202020204" pitchFamily="34" charset="0"/>
              </a:rPr>
              <a:t>Plot and analyze training vs validation accuracy and loss to detect underfitting or overfitting.</a:t>
            </a:r>
          </a:p>
          <a:p>
            <a:pPr marL="685800" marR="0" lvl="1"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0" i="0" u="none" strike="noStrike" cap="none" normalizeH="0" baseline="0" dirty="0">
                <a:ln>
                  <a:noFill/>
                </a:ln>
                <a:solidFill>
                  <a:schemeClr val="tx1"/>
                </a:solidFill>
                <a:effectLst/>
                <a:latin typeface="Arial" panose="020B0604020202020204" pitchFamily="34" charset="0"/>
              </a:rPr>
              <a:t>Learn to evaluate model performance using test datasets and interpret metrics such as accuracy and loss.</a:t>
            </a:r>
          </a:p>
          <a:p>
            <a:pPr marL="228600" marR="0" lvl="0"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1" i="0" u="none" strike="noStrike" cap="none" normalizeH="0" baseline="0" dirty="0">
                <a:ln>
                  <a:noFill/>
                </a:ln>
                <a:solidFill>
                  <a:schemeClr val="tx1"/>
                </a:solidFill>
                <a:effectLst/>
                <a:latin typeface="Arial" panose="020B0604020202020204" pitchFamily="34" charset="0"/>
              </a:rPr>
              <a:t>Build Real-Time Fire Detection System using </a:t>
            </a:r>
            <a:r>
              <a:rPr kumimoji="0" lang="en-US" altLang="en-US" sz="1200" b="1" i="0" u="none" strike="noStrike" cap="none" normalizeH="0" baseline="0" dirty="0" err="1">
                <a:ln>
                  <a:noFill/>
                </a:ln>
                <a:solidFill>
                  <a:schemeClr val="tx1"/>
                </a:solidFill>
                <a:effectLst/>
                <a:latin typeface="Arial" panose="020B0604020202020204" pitchFamily="34" charset="0"/>
              </a:rPr>
              <a:t>Streamlit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85800" marR="0" lvl="1"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0" i="0" u="none" strike="noStrike" cap="none" normalizeH="0" baseline="0" dirty="0">
                <a:ln>
                  <a:noFill/>
                </a:ln>
                <a:solidFill>
                  <a:schemeClr val="tx1"/>
                </a:solidFill>
                <a:effectLst/>
                <a:latin typeface="Arial" panose="020B0604020202020204" pitchFamily="34" charset="0"/>
              </a:rPr>
              <a:t>Learn how to convert a trained CNN model into a functional web app using </a:t>
            </a:r>
            <a:r>
              <a:rPr kumimoji="0" lang="en-US" altLang="en-US" sz="1200" b="0" i="0" u="none" strike="noStrike" cap="none" normalizeH="0" baseline="0" dirty="0" err="1">
                <a:ln>
                  <a:noFill/>
                </a:ln>
                <a:solidFill>
                  <a:schemeClr val="tx1"/>
                </a:solidFill>
                <a:effectLst/>
                <a:latin typeface="Arial" panose="020B0604020202020204" pitchFamily="34" charset="0"/>
              </a:rPr>
              <a:t>Streamlit</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685800" marR="0" lvl="1"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0" i="0" u="none" strike="noStrike" cap="none" normalizeH="0" baseline="0" dirty="0">
                <a:ln>
                  <a:noFill/>
                </a:ln>
                <a:solidFill>
                  <a:schemeClr val="tx1"/>
                </a:solidFill>
                <a:effectLst/>
                <a:latin typeface="Arial" panose="020B0604020202020204" pitchFamily="34" charset="0"/>
              </a:rPr>
              <a:t>Develop user-friendly interfaces for real-time wildfire prediction from uploaded images.</a:t>
            </a:r>
          </a:p>
          <a:p>
            <a:pPr marL="228600" marR="0" lvl="0"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1" i="0" u="none" strike="noStrike" cap="none" normalizeH="0" baseline="0" dirty="0">
                <a:ln>
                  <a:noFill/>
                </a:ln>
                <a:solidFill>
                  <a:schemeClr val="tx1"/>
                </a:solidFill>
                <a:effectLst/>
                <a:latin typeface="Arial" panose="020B0604020202020204" pitchFamily="34" charset="0"/>
              </a:rPr>
              <a:t>Deploy Deep Learning Models for Real-World Applications</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85800" marR="0" lvl="1"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0" i="0" u="none" strike="noStrike" cap="none" normalizeH="0" baseline="0" dirty="0">
                <a:ln>
                  <a:noFill/>
                </a:ln>
                <a:solidFill>
                  <a:schemeClr val="tx1"/>
                </a:solidFill>
                <a:effectLst/>
                <a:latin typeface="Arial" panose="020B0604020202020204" pitchFamily="34" charset="0"/>
              </a:rPr>
              <a:t>Understand the end-to-end workflow of downloading a dataset, training a model, evaluating its performance, and deploying it for real-time use cases.</a:t>
            </a:r>
          </a:p>
          <a:p>
            <a:pPr marL="685800" marR="0" lvl="1"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0" i="0" u="none" strike="noStrike" cap="none" normalizeH="0" baseline="0" dirty="0">
                <a:ln>
                  <a:noFill/>
                </a:ln>
                <a:solidFill>
                  <a:schemeClr val="tx1"/>
                </a:solidFill>
                <a:effectLst/>
                <a:latin typeface="Arial" panose="020B0604020202020204" pitchFamily="34" charset="0"/>
              </a:rPr>
              <a:t>Learn how to save, load, and reuse models using the </a:t>
            </a:r>
            <a:r>
              <a:rPr kumimoji="0" lang="en-US" altLang="en-US" sz="1200" b="0" i="0" u="none" strike="noStrike" cap="none" normalizeH="0" baseline="0" dirty="0">
                <a:ln>
                  <a:noFill/>
                </a:ln>
                <a:solidFill>
                  <a:schemeClr val="tx1"/>
                </a:solidFill>
                <a:effectLst/>
                <a:latin typeface="Arial Unicode MS" panose="020B0604020202020204" pitchFamily="34" charset="-128"/>
              </a:rPr>
              <a:t>.</a:t>
            </a:r>
            <a:r>
              <a:rPr kumimoji="0" lang="en-US" altLang="en-US" sz="1200" b="0" i="0" u="none" strike="noStrike" cap="none" normalizeH="0" baseline="0" dirty="0" err="1">
                <a:ln>
                  <a:noFill/>
                </a:ln>
                <a:solidFill>
                  <a:schemeClr val="tx1"/>
                </a:solidFill>
                <a:effectLst/>
                <a:latin typeface="Arial Unicode MS" panose="020B0604020202020204" pitchFamily="34" charset="-128"/>
              </a:rPr>
              <a:t>keras</a:t>
            </a:r>
            <a:r>
              <a:rPr kumimoji="0" lang="en-US" altLang="en-US" sz="1200" b="0" i="0" u="none" strike="noStrike" cap="none" normalizeH="0" baseline="0" dirty="0">
                <a:ln>
                  <a:noFill/>
                </a:ln>
                <a:solidFill>
                  <a:schemeClr val="tx1"/>
                </a:solidFill>
                <a:effectLst/>
              </a:rPr>
              <a:t> format.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228600" marR="0" lvl="0"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1" i="0" u="none" strike="noStrike" cap="none" normalizeH="0" baseline="0" dirty="0">
                <a:ln>
                  <a:noFill/>
                </a:ln>
                <a:solidFill>
                  <a:schemeClr val="tx1"/>
                </a:solidFill>
                <a:effectLst/>
                <a:latin typeface="Arial" panose="020B0604020202020204" pitchFamily="34" charset="0"/>
              </a:rPr>
              <a:t>Explore the Role of AI in Disaster Management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85800" marR="0" lvl="1"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0" i="0" u="none" strike="noStrike" cap="none" normalizeH="0" baseline="0" dirty="0">
                <a:ln>
                  <a:noFill/>
                </a:ln>
                <a:solidFill>
                  <a:schemeClr val="tx1"/>
                </a:solidFill>
                <a:effectLst/>
                <a:latin typeface="Arial" panose="020B0604020202020204" pitchFamily="34" charset="0"/>
              </a:rPr>
              <a:t>Understand the potential impact of AI-based systems in early detection and mitigation of forest fires.</a:t>
            </a:r>
          </a:p>
          <a:p>
            <a:pPr marL="685800" marR="0" lvl="1"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0" i="0" u="none" strike="noStrike" cap="none" normalizeH="0" baseline="0" dirty="0">
                <a:ln>
                  <a:noFill/>
                </a:ln>
                <a:solidFill>
                  <a:schemeClr val="tx1"/>
                </a:solidFill>
                <a:effectLst/>
                <a:latin typeface="Arial" panose="020B0604020202020204" pitchFamily="34" charset="0"/>
              </a:rPr>
              <a:t>Reflect on how computer vision contributes to environmental monitoring and safety.</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2052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7E42CD2-7B70-D088-5798-CE478D7CC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295" y="1703987"/>
            <a:ext cx="4857750" cy="3743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8BDAEF-22DD-393D-D2FF-6E2E5206CAE7}"/>
              </a:ext>
            </a:extLst>
          </p:cNvPr>
          <p:cNvSpPr txBox="1"/>
          <p:nvPr/>
        </p:nvSpPr>
        <p:spPr>
          <a:xfrm>
            <a:off x="2980427" y="5523848"/>
            <a:ext cx="4403784" cy="379656"/>
          </a:xfrm>
          <a:prstGeom prst="rect">
            <a:avLst/>
          </a:prstGeom>
          <a:noFill/>
        </p:spPr>
        <p:txBody>
          <a:bodyPr wrap="square">
            <a:spAutoFit/>
          </a:bodyPr>
          <a:lstStyle/>
          <a:p>
            <a:r>
              <a:rPr lang="en-US" dirty="0"/>
              <a:t>Evaluate the model – Confusion Matrix</a:t>
            </a:r>
          </a:p>
        </p:txBody>
      </p:sp>
    </p:spTree>
    <p:extLst>
      <p:ext uri="{BB962C8B-B14F-4D97-AF65-F5344CB8AC3E}">
        <p14:creationId xmlns:p14="http://schemas.microsoft.com/office/powerpoint/2010/main" val="1807207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BC1E88A-0AE8-C0CB-EA4C-9495B3828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661" y="1425965"/>
            <a:ext cx="5486400" cy="4333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11D049-6F4D-6A93-3963-63BCBE19AB9B}"/>
              </a:ext>
            </a:extLst>
          </p:cNvPr>
          <p:cNvSpPr txBox="1"/>
          <p:nvPr/>
        </p:nvSpPr>
        <p:spPr>
          <a:xfrm>
            <a:off x="1867620" y="5885587"/>
            <a:ext cx="6698410" cy="281487"/>
          </a:xfrm>
          <a:prstGeom prst="rect">
            <a:avLst/>
          </a:prstGeom>
          <a:noFill/>
        </p:spPr>
        <p:txBody>
          <a:bodyPr wrap="square">
            <a:spAutoFit/>
          </a:bodyPr>
          <a:lstStyle/>
          <a:p>
            <a:pPr>
              <a:lnSpc>
                <a:spcPts val="1425"/>
              </a:lnSpc>
            </a:pPr>
            <a:r>
              <a:rPr lang="en-US" dirty="0">
                <a:solidFill>
                  <a:schemeClr val="tx1"/>
                </a:solidFill>
                <a:latin typeface="+mj-lt"/>
              </a:rPr>
              <a:t>Fig. </a:t>
            </a:r>
            <a:r>
              <a:rPr lang="en-US" b="0" dirty="0">
                <a:solidFill>
                  <a:schemeClr val="tx1"/>
                </a:solidFill>
                <a:effectLst/>
                <a:latin typeface="+mj-lt"/>
              </a:rPr>
              <a:t>Evaluate the model - training and validation accuracy</a:t>
            </a:r>
          </a:p>
        </p:txBody>
      </p:sp>
    </p:spTree>
    <p:extLst>
      <p:ext uri="{BB962C8B-B14F-4D97-AF65-F5344CB8AC3E}">
        <p14:creationId xmlns:p14="http://schemas.microsoft.com/office/powerpoint/2010/main" val="1507958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A57163BC-3DC4-AE7A-2899-D554BBDD3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150" y="1598493"/>
            <a:ext cx="5400675" cy="43338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55333A-64C2-72FE-F82A-C64E480E4849}"/>
              </a:ext>
            </a:extLst>
          </p:cNvPr>
          <p:cNvSpPr txBox="1"/>
          <p:nvPr/>
        </p:nvSpPr>
        <p:spPr>
          <a:xfrm>
            <a:off x="1791150" y="5932368"/>
            <a:ext cx="6098874" cy="281487"/>
          </a:xfrm>
          <a:prstGeom prst="rect">
            <a:avLst/>
          </a:prstGeom>
          <a:noFill/>
        </p:spPr>
        <p:txBody>
          <a:bodyPr wrap="square">
            <a:spAutoFit/>
          </a:bodyPr>
          <a:lstStyle/>
          <a:p>
            <a:pPr>
              <a:lnSpc>
                <a:spcPts val="1425"/>
              </a:lnSpc>
            </a:pPr>
            <a:r>
              <a:rPr lang="en-US" b="0" dirty="0">
                <a:solidFill>
                  <a:schemeClr val="tx1"/>
                </a:solidFill>
                <a:effectLst/>
                <a:latin typeface="+mj-lt"/>
              </a:rPr>
              <a:t>Fig. Evaluate the model - training and validation loss</a:t>
            </a:r>
          </a:p>
        </p:txBody>
      </p:sp>
    </p:spTree>
    <p:extLst>
      <p:ext uri="{BB962C8B-B14F-4D97-AF65-F5344CB8AC3E}">
        <p14:creationId xmlns:p14="http://schemas.microsoft.com/office/powerpoint/2010/main" val="1723705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149087" y="988151"/>
            <a:ext cx="6102626" cy="400110"/>
          </a:xfrm>
          <a:prstGeom prst="rect">
            <a:avLst/>
          </a:prstGeom>
          <a:noFill/>
        </p:spPr>
        <p:txBody>
          <a:bodyPr wrap="square">
            <a:spAutoFit/>
          </a:bodyPr>
          <a:lstStyle/>
          <a:p>
            <a:r>
              <a:rPr lang="en-US" sz="2000" b="1" dirty="0">
                <a:solidFill>
                  <a:srgbClr val="213163"/>
                </a:solidFill>
              </a:rPr>
              <a:t>Conclusion:</a:t>
            </a:r>
            <a:r>
              <a:rPr lang="en-US" sz="1800" b="1" dirty="0">
                <a:solidFill>
                  <a:srgbClr val="213163"/>
                </a:solidFill>
              </a:rPr>
              <a:t>  </a:t>
            </a:r>
            <a:endParaRPr lang="en-IN" sz="1800" dirty="0">
              <a:solidFill>
                <a:srgbClr val="213163"/>
              </a:solidFill>
            </a:endParaRPr>
          </a:p>
        </p:txBody>
      </p:sp>
      <p:sp>
        <p:nvSpPr>
          <p:cNvPr id="4" name="TextBox 3">
            <a:extLst>
              <a:ext uri="{FF2B5EF4-FFF2-40B4-BE49-F238E27FC236}">
                <a16:creationId xmlns:a16="http://schemas.microsoft.com/office/drawing/2014/main" id="{93AA64AD-E85E-A4BB-5D39-DC4E083B3E6E}"/>
              </a:ext>
            </a:extLst>
          </p:cNvPr>
          <p:cNvSpPr txBox="1"/>
          <p:nvPr/>
        </p:nvSpPr>
        <p:spPr>
          <a:xfrm>
            <a:off x="705852" y="1658900"/>
            <a:ext cx="10523621" cy="3540200"/>
          </a:xfrm>
          <a:prstGeom prst="rect">
            <a:avLst/>
          </a:prstGeom>
          <a:noFill/>
        </p:spPr>
        <p:txBody>
          <a:bodyPr wrap="square">
            <a:spAutoFit/>
          </a:bodyPr>
          <a:lstStyle/>
          <a:p>
            <a:pPr algn="just"/>
            <a:r>
              <a:rPr lang="en-IN" dirty="0"/>
              <a:t>This project successfully demonstrates the application of deep learning techniques for detecting forest fires through image classification. By leveraging Convolutional Neural Networks (CNNs), the system was able to accurately classify images into 'fire' and '</a:t>
            </a:r>
            <a:r>
              <a:rPr lang="en-IN" dirty="0" err="1"/>
              <a:t>nofire</a:t>
            </a:r>
            <a:r>
              <a:rPr lang="en-IN" dirty="0"/>
              <a:t>' categories. The model was trained, evaluated, and deployed effectively using tools such as TensorFlow, </a:t>
            </a:r>
            <a:r>
              <a:rPr lang="en-IN" dirty="0" err="1"/>
              <a:t>Keras</a:t>
            </a:r>
            <a:r>
              <a:rPr lang="en-IN" dirty="0"/>
              <a:t>, and </a:t>
            </a:r>
            <a:r>
              <a:rPr lang="en-IN" dirty="0" err="1"/>
              <a:t>Streamlit</a:t>
            </a:r>
            <a:r>
              <a:rPr lang="en-IN" dirty="0"/>
              <a:t>.</a:t>
            </a:r>
          </a:p>
          <a:p>
            <a:pPr algn="just"/>
            <a:endParaRPr lang="en-IN" dirty="0"/>
          </a:p>
          <a:p>
            <a:pPr algn="just"/>
            <a:r>
              <a:rPr lang="en-IN" dirty="0"/>
              <a:t>The results indicate that the proposed system can serve as a reliable early warning tool, supporting quicker response to potential wildfire outbreaks. With its ability to </a:t>
            </a:r>
            <a:r>
              <a:rPr lang="en-IN" dirty="0" err="1"/>
              <a:t>analyze</a:t>
            </a:r>
            <a:r>
              <a:rPr lang="en-IN" dirty="0"/>
              <a:t> visual data in real time, the system has the potential to be integrated into broader environmental monitoring frameworks, thereby contributing to improved disaster management and prevention strategies.</a:t>
            </a:r>
          </a:p>
          <a:p>
            <a:pPr algn="just"/>
            <a:endParaRPr lang="en-IN" dirty="0"/>
          </a:p>
          <a:p>
            <a:pPr algn="just"/>
            <a:r>
              <a:rPr lang="en-IN" dirty="0"/>
              <a:t>This project highlights how artificial intelligence can play a crucial role in addressing real-world environmental challenges through automation and intelligent decision-making.</a:t>
            </a:r>
          </a:p>
        </p:txBody>
      </p:sp>
    </p:spTree>
    <p:extLst>
      <p:ext uri="{BB962C8B-B14F-4D97-AF65-F5344CB8AC3E}">
        <p14:creationId xmlns:p14="http://schemas.microsoft.com/office/powerpoint/2010/main" val="151988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561995-7DE5-37CA-DA27-933A220DFCC7}"/>
              </a:ext>
            </a:extLst>
          </p:cNvPr>
          <p:cNvSpPr txBox="1"/>
          <p:nvPr/>
        </p:nvSpPr>
        <p:spPr>
          <a:xfrm>
            <a:off x="284672" y="825579"/>
            <a:ext cx="11093570" cy="6032421"/>
          </a:xfrm>
          <a:prstGeom prst="rect">
            <a:avLst/>
          </a:prstGeom>
          <a:noFill/>
        </p:spPr>
        <p:txBody>
          <a:bodyPr wrap="square">
            <a:spAutoFit/>
          </a:bodyPr>
          <a:lstStyle/>
          <a:p>
            <a:pPr algn="just"/>
            <a:r>
              <a:rPr lang="en-US" sz="1800" b="1" dirty="0"/>
              <a:t>Future Scope</a:t>
            </a:r>
          </a:p>
          <a:p>
            <a:pPr algn="just"/>
            <a:endParaRPr lang="en-US" sz="1800" b="1" dirty="0"/>
          </a:p>
          <a:p>
            <a:pPr algn="just"/>
            <a:r>
              <a:rPr lang="en-US" sz="1400" dirty="0"/>
              <a:t>The current implementation demonstrates the effectiveness of Convolutional Neural Networks in detecting forest fires from images. However, there are several avenues for extending and enhancing this system in the future:</a:t>
            </a:r>
          </a:p>
          <a:p>
            <a:pPr algn="just"/>
            <a:r>
              <a:rPr lang="en-US" sz="1400" b="1" dirty="0"/>
              <a:t>1. Integration with Real-Time Surveillance Systems</a:t>
            </a:r>
          </a:p>
          <a:p>
            <a:pPr marL="285750" indent="-285750" algn="just">
              <a:buFont typeface="Arial" panose="020B0604020202020204" pitchFamily="34" charset="0"/>
              <a:buChar char="•"/>
            </a:pPr>
            <a:r>
              <a:rPr lang="en-US" sz="1400" dirty="0"/>
              <a:t>The model can be integrated with </a:t>
            </a:r>
            <a:r>
              <a:rPr lang="en-US" sz="1400" b="1" dirty="0"/>
              <a:t>live CCTV or drone footage</a:t>
            </a:r>
            <a:r>
              <a:rPr lang="en-US" sz="1400" dirty="0"/>
              <a:t> for continuous real-time forest monitoring.</a:t>
            </a:r>
          </a:p>
          <a:p>
            <a:pPr marL="285750" indent="-285750" algn="just">
              <a:buFont typeface="Arial" panose="020B0604020202020204" pitchFamily="34" charset="0"/>
              <a:buChar char="•"/>
            </a:pPr>
            <a:r>
              <a:rPr lang="en-US" sz="1400" dirty="0"/>
              <a:t>This would allow for </a:t>
            </a:r>
            <a:r>
              <a:rPr lang="en-US" sz="1400" b="1" dirty="0"/>
              <a:t>automated alerts</a:t>
            </a:r>
            <a:r>
              <a:rPr lang="en-US" sz="1400" dirty="0"/>
              <a:t> and early warning systems based on video stream analysis.</a:t>
            </a:r>
          </a:p>
          <a:p>
            <a:pPr algn="just"/>
            <a:r>
              <a:rPr lang="en-US" sz="1400" b="1" dirty="0"/>
              <a:t>2. Geospatial and Temporal Analysis</a:t>
            </a:r>
          </a:p>
          <a:p>
            <a:pPr marL="285750" indent="-285750" algn="just">
              <a:buFont typeface="Arial" panose="020B0604020202020204" pitchFamily="34" charset="0"/>
              <a:buChar char="•"/>
            </a:pPr>
            <a:r>
              <a:rPr lang="en-US" sz="1400" dirty="0"/>
              <a:t>Combine image classification with </a:t>
            </a:r>
            <a:r>
              <a:rPr lang="en-US" sz="1400" b="1" dirty="0"/>
              <a:t>geospatial data</a:t>
            </a:r>
            <a:r>
              <a:rPr lang="en-US" sz="1400" dirty="0"/>
              <a:t> (e.g., GPS coordinates, weather patterns) to assess fire spread potential.</a:t>
            </a:r>
          </a:p>
          <a:p>
            <a:pPr marL="285750" indent="-285750" algn="just">
              <a:buFont typeface="Arial" panose="020B0604020202020204" pitchFamily="34" charset="0"/>
              <a:buChar char="•"/>
            </a:pPr>
            <a:r>
              <a:rPr lang="en-US" sz="1400" dirty="0"/>
              <a:t>Use </a:t>
            </a:r>
            <a:r>
              <a:rPr lang="en-US" sz="1400" b="1" dirty="0"/>
              <a:t>time-series data</a:t>
            </a:r>
            <a:r>
              <a:rPr lang="en-US" sz="1400" dirty="0"/>
              <a:t> to track changes and improve decision-making during fire incidents.</a:t>
            </a:r>
          </a:p>
          <a:p>
            <a:pPr algn="just"/>
            <a:r>
              <a:rPr lang="en-US" sz="1400" b="1" dirty="0"/>
              <a:t>3. Multiclass Classification</a:t>
            </a:r>
          </a:p>
          <a:p>
            <a:pPr marL="285750" indent="-285750" algn="just">
              <a:buFont typeface="Arial" panose="020B0604020202020204" pitchFamily="34" charset="0"/>
              <a:buChar char="•"/>
            </a:pPr>
            <a:r>
              <a:rPr lang="en-US" sz="1400" dirty="0"/>
              <a:t>Expand the system to detect </a:t>
            </a:r>
            <a:r>
              <a:rPr lang="en-US" sz="1400" b="1" dirty="0"/>
              <a:t>various fire stages</a:t>
            </a:r>
            <a:r>
              <a:rPr lang="en-US" sz="1400" dirty="0"/>
              <a:t>, such as smoke detection, small flame, and large blaze, instead of just binary classification.</a:t>
            </a:r>
          </a:p>
          <a:p>
            <a:pPr marL="285750" indent="-285750" algn="just">
              <a:buFont typeface="Arial" panose="020B0604020202020204" pitchFamily="34" charset="0"/>
              <a:buChar char="•"/>
            </a:pPr>
            <a:r>
              <a:rPr lang="en-US" sz="1400" dirty="0"/>
              <a:t>Add classes like </a:t>
            </a:r>
            <a:r>
              <a:rPr lang="en-US" sz="1400" b="1" dirty="0"/>
              <a:t>“smoke,” “fire-start,” “controlled fire,”</a:t>
            </a:r>
            <a:r>
              <a:rPr lang="en-US" sz="1400" dirty="0"/>
              <a:t> etc., for more fine-grained detection.</a:t>
            </a:r>
          </a:p>
          <a:p>
            <a:pPr algn="just"/>
            <a:r>
              <a:rPr lang="en-US" sz="1400" b="1" dirty="0"/>
              <a:t>4. Edge Deployment</a:t>
            </a:r>
          </a:p>
          <a:p>
            <a:pPr marL="285750" indent="-285750" algn="just">
              <a:buFont typeface="Arial" panose="020B0604020202020204" pitchFamily="34" charset="0"/>
              <a:buChar char="•"/>
            </a:pPr>
            <a:r>
              <a:rPr lang="en-US" sz="1400" dirty="0"/>
              <a:t>Optimize the model for deployment on </a:t>
            </a:r>
            <a:r>
              <a:rPr lang="en-US" sz="1400" b="1" dirty="0"/>
              <a:t>low-power edge devices</a:t>
            </a:r>
            <a:r>
              <a:rPr lang="en-US" sz="1400" dirty="0"/>
              <a:t>, such as </a:t>
            </a:r>
            <a:r>
              <a:rPr lang="en-US" sz="1400" b="1" dirty="0"/>
              <a:t>Raspberry Pi</a:t>
            </a:r>
            <a:r>
              <a:rPr lang="en-US" sz="1400" dirty="0"/>
              <a:t> or </a:t>
            </a:r>
            <a:r>
              <a:rPr lang="en-US" sz="1400" b="1" dirty="0"/>
              <a:t>NVIDIA Jetson</a:t>
            </a:r>
            <a:r>
              <a:rPr lang="en-US" sz="1400" dirty="0"/>
              <a:t>, for in-field fire monitoring in remote forest areas.</a:t>
            </a:r>
          </a:p>
          <a:p>
            <a:pPr algn="just"/>
            <a:r>
              <a:rPr lang="en-US" sz="1400" b="1" dirty="0"/>
              <a:t>5. Mobile or Web Application Integration</a:t>
            </a:r>
          </a:p>
          <a:p>
            <a:pPr marL="285750" indent="-285750" algn="just">
              <a:buFont typeface="Arial" panose="020B0604020202020204" pitchFamily="34" charset="0"/>
              <a:buChar char="•"/>
            </a:pPr>
            <a:r>
              <a:rPr lang="en-US" sz="1400" dirty="0"/>
              <a:t>Develop a user-friendly </a:t>
            </a:r>
            <a:r>
              <a:rPr lang="en-US" sz="1400" b="1" dirty="0"/>
              <a:t>mobile app or web interface</a:t>
            </a:r>
            <a:r>
              <a:rPr lang="en-US" sz="1400" dirty="0"/>
              <a:t> using </a:t>
            </a:r>
            <a:r>
              <a:rPr lang="en-US" sz="1400" b="1" dirty="0" err="1"/>
              <a:t>Streamlit</a:t>
            </a:r>
            <a:r>
              <a:rPr lang="en-US" sz="1400" dirty="0"/>
              <a:t>, where users can upload images and get predictions instantly.</a:t>
            </a:r>
          </a:p>
          <a:p>
            <a:pPr marL="285750" indent="-285750" algn="just">
              <a:buFont typeface="Arial" panose="020B0604020202020204" pitchFamily="34" charset="0"/>
              <a:buChar char="•"/>
            </a:pPr>
            <a:r>
              <a:rPr lang="en-US" sz="1400" dirty="0"/>
              <a:t>Authorities can use the interface to monitor fire alerts on a dashboard.</a:t>
            </a:r>
          </a:p>
          <a:p>
            <a:pPr algn="just"/>
            <a:r>
              <a:rPr lang="en-US" sz="1400" b="1" dirty="0"/>
              <a:t>6. Improved Model Accuracy</a:t>
            </a:r>
          </a:p>
          <a:p>
            <a:pPr marL="285750" indent="-285750" algn="just">
              <a:buFont typeface="Arial" panose="020B0604020202020204" pitchFamily="34" charset="0"/>
              <a:buChar char="•"/>
            </a:pPr>
            <a:r>
              <a:rPr lang="en-US" sz="1400" dirty="0"/>
              <a:t>Use advanced architectures like </a:t>
            </a:r>
            <a:r>
              <a:rPr lang="en-US" sz="1400" b="1" dirty="0" err="1"/>
              <a:t>ResNet</a:t>
            </a:r>
            <a:r>
              <a:rPr lang="en-US" sz="1400" dirty="0"/>
              <a:t>, </a:t>
            </a:r>
            <a:r>
              <a:rPr lang="en-US" sz="1400" b="1" dirty="0" err="1"/>
              <a:t>EfficientNet</a:t>
            </a:r>
            <a:r>
              <a:rPr lang="en-US" sz="1400" dirty="0"/>
              <a:t>, or </a:t>
            </a:r>
            <a:r>
              <a:rPr lang="en-US" sz="1400" b="1" dirty="0" err="1"/>
              <a:t>MobileNet</a:t>
            </a:r>
            <a:r>
              <a:rPr lang="en-US" sz="1400" dirty="0"/>
              <a:t> to improve accuracy and inference speed.</a:t>
            </a:r>
          </a:p>
          <a:p>
            <a:pPr marL="285750" indent="-285750" algn="just">
              <a:buFont typeface="Arial" panose="020B0604020202020204" pitchFamily="34" charset="0"/>
              <a:buChar char="•"/>
            </a:pPr>
            <a:r>
              <a:rPr lang="en-US" sz="1400" dirty="0"/>
              <a:t>Implement </a:t>
            </a:r>
            <a:r>
              <a:rPr lang="en-US" sz="1400" b="1" dirty="0"/>
              <a:t>data augmentation</a:t>
            </a:r>
            <a:r>
              <a:rPr lang="en-US" sz="1400" dirty="0"/>
              <a:t> and </a:t>
            </a:r>
            <a:r>
              <a:rPr lang="en-US" sz="1400" b="1" dirty="0"/>
              <a:t>transfer learning</a:t>
            </a:r>
            <a:r>
              <a:rPr lang="en-US" sz="1400" dirty="0"/>
              <a:t> to reduce overfitting and enhance model generalization.</a:t>
            </a:r>
          </a:p>
          <a:p>
            <a:pPr algn="just"/>
            <a:r>
              <a:rPr lang="en-US" sz="1400" b="1" dirty="0"/>
              <a:t>7. Alert and Notification System</a:t>
            </a:r>
          </a:p>
          <a:p>
            <a:pPr marL="285750" indent="-285750" algn="just">
              <a:buFont typeface="Arial" panose="020B0604020202020204" pitchFamily="34" charset="0"/>
              <a:buChar char="•"/>
            </a:pPr>
            <a:r>
              <a:rPr lang="en-US" sz="1400" dirty="0"/>
              <a:t>Integrate </a:t>
            </a:r>
            <a:r>
              <a:rPr lang="en-US" sz="1400" b="1" dirty="0"/>
              <a:t>automated email/SMS alerts</a:t>
            </a:r>
            <a:r>
              <a:rPr lang="en-US" sz="1400" dirty="0"/>
              <a:t> when a fire is detected.</a:t>
            </a:r>
          </a:p>
          <a:p>
            <a:pPr marL="285750" indent="-285750" algn="just">
              <a:buFont typeface="Arial" panose="020B0604020202020204" pitchFamily="34" charset="0"/>
              <a:buChar char="•"/>
            </a:pPr>
            <a:r>
              <a:rPr lang="en-US" sz="1400" dirty="0"/>
              <a:t>Add </a:t>
            </a:r>
            <a:r>
              <a:rPr lang="en-US" sz="1400" b="1" dirty="0"/>
              <a:t>timestamped logs</a:t>
            </a:r>
            <a:r>
              <a:rPr lang="en-US" sz="1400" dirty="0"/>
              <a:t> for tracking predictions and model decisions.</a:t>
            </a:r>
          </a:p>
        </p:txBody>
      </p:sp>
    </p:spTree>
    <p:extLst>
      <p:ext uri="{BB962C8B-B14F-4D97-AF65-F5344CB8AC3E}">
        <p14:creationId xmlns:p14="http://schemas.microsoft.com/office/powerpoint/2010/main" val="2543362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135834" y="843377"/>
            <a:ext cx="6102626" cy="400110"/>
          </a:xfrm>
          <a:prstGeom prst="rect">
            <a:avLst/>
          </a:prstGeom>
          <a:noFill/>
        </p:spPr>
        <p:txBody>
          <a:bodyPr wrap="square">
            <a:spAutoFit/>
          </a:bodyPr>
          <a:lstStyle/>
          <a:p>
            <a:r>
              <a:rPr lang="en-US" sz="1800" b="1" dirty="0">
                <a:solidFill>
                  <a:srgbClr val="213163"/>
                </a:solidFill>
              </a:rPr>
              <a:t>T</a:t>
            </a:r>
            <a:r>
              <a:rPr lang="en-IN" sz="2000" b="1" dirty="0" err="1">
                <a:solidFill>
                  <a:srgbClr val="213163"/>
                </a:solidFill>
              </a:rPr>
              <a:t>ools</a:t>
            </a:r>
            <a:r>
              <a:rPr lang="en-IN" sz="2000" b="1" dirty="0">
                <a:solidFill>
                  <a:srgbClr val="213163"/>
                </a:solidFill>
              </a:rPr>
              <a:t> and Technology used </a:t>
            </a:r>
          </a:p>
        </p:txBody>
      </p:sp>
      <p:sp>
        <p:nvSpPr>
          <p:cNvPr id="12" name="TextBox 11">
            <a:extLst>
              <a:ext uri="{FF2B5EF4-FFF2-40B4-BE49-F238E27FC236}">
                <a16:creationId xmlns:a16="http://schemas.microsoft.com/office/drawing/2014/main" id="{6637763A-2B44-A031-1A0D-99FFF7EED687}"/>
              </a:ext>
            </a:extLst>
          </p:cNvPr>
          <p:cNvSpPr txBox="1"/>
          <p:nvPr/>
        </p:nvSpPr>
        <p:spPr>
          <a:xfrm>
            <a:off x="442955" y="1413063"/>
            <a:ext cx="10820591" cy="4031873"/>
          </a:xfrm>
          <a:prstGeom prst="rect">
            <a:avLst/>
          </a:prstGeom>
          <a:noFill/>
        </p:spPr>
        <p:txBody>
          <a:bodyPr wrap="none" rtlCol="0">
            <a:spAutoFit/>
          </a:bodyPr>
          <a:lstStyle/>
          <a:p>
            <a:pPr algn="just"/>
            <a:r>
              <a:rPr lang="en-US" sz="1600" b="1" dirty="0"/>
              <a:t>Programming Language</a:t>
            </a:r>
          </a:p>
          <a:p>
            <a:pPr algn="just"/>
            <a:r>
              <a:rPr lang="en-US" sz="1600" dirty="0"/>
              <a:t>Python: Used for implementing the entire workflow, including data handling, model building, training, and deployment.</a:t>
            </a:r>
          </a:p>
          <a:p>
            <a:pPr algn="just"/>
            <a:r>
              <a:rPr lang="en-US" sz="1600" b="1" dirty="0"/>
              <a:t>Libraries &amp; Frameworks</a:t>
            </a:r>
          </a:p>
          <a:p>
            <a:pPr algn="just"/>
            <a:r>
              <a:rPr lang="en-US" sz="1600" b="1" dirty="0"/>
              <a:t>TensorFlow / </a:t>
            </a:r>
            <a:r>
              <a:rPr lang="en-US" sz="1600" b="1" dirty="0" err="1"/>
              <a:t>Keras</a:t>
            </a:r>
            <a:r>
              <a:rPr lang="en-US" sz="1600" b="1" dirty="0"/>
              <a:t>: </a:t>
            </a:r>
            <a:r>
              <a:rPr lang="en-US" sz="1600" dirty="0"/>
              <a:t>Used for building and training the Convolutional Neural Network (CNN) model.</a:t>
            </a:r>
          </a:p>
          <a:p>
            <a:pPr lvl="5" algn="just"/>
            <a:r>
              <a:rPr lang="en-US" sz="1600" b="1" dirty="0"/>
              <a:t>Modules used</a:t>
            </a:r>
            <a:r>
              <a:rPr lang="en-US" sz="1600" dirty="0"/>
              <a:t>:</a:t>
            </a:r>
          </a:p>
          <a:p>
            <a:pPr marL="171450" lvl="5" indent="-171450" algn="just">
              <a:buFont typeface="Arial" panose="020B0604020202020204" pitchFamily="34" charset="0"/>
              <a:buChar char="•"/>
            </a:pPr>
            <a:r>
              <a:rPr lang="en-US" sz="1600" dirty="0"/>
              <a:t>Sequential, Conv2D, MaxPooling2D, Dense, Dropout, etc.</a:t>
            </a:r>
          </a:p>
          <a:p>
            <a:pPr marL="171450" lvl="8" indent="-171450" algn="just">
              <a:buFont typeface="Arial" panose="020B0604020202020204" pitchFamily="34" charset="0"/>
              <a:buChar char="•"/>
            </a:pPr>
            <a:r>
              <a:rPr lang="en-US" sz="1600" dirty="0" err="1"/>
              <a:t>ImageDataGenerator</a:t>
            </a:r>
            <a:r>
              <a:rPr lang="en-US" sz="1600" dirty="0"/>
              <a:t> for preprocessing images.</a:t>
            </a:r>
          </a:p>
          <a:p>
            <a:pPr marL="171450" lvl="8" indent="-171450" algn="just">
              <a:buFont typeface="Arial" panose="020B0604020202020204" pitchFamily="34" charset="0"/>
              <a:buChar char="•"/>
            </a:pPr>
            <a:r>
              <a:rPr lang="en-US" sz="1600" dirty="0" err="1"/>
              <a:t>model.save</a:t>
            </a:r>
            <a:r>
              <a:rPr lang="en-US" sz="1600" dirty="0"/>
              <a:t>() and </a:t>
            </a:r>
            <a:r>
              <a:rPr lang="en-US" sz="1600" dirty="0" err="1"/>
              <a:t>load_model</a:t>
            </a:r>
            <a:r>
              <a:rPr lang="en-US" sz="1600" dirty="0"/>
              <a:t>() for saving/loading trained models.</a:t>
            </a:r>
          </a:p>
          <a:p>
            <a:pPr algn="just"/>
            <a:r>
              <a:rPr lang="en-US" sz="1600" b="1" dirty="0"/>
              <a:t>NumPy: </a:t>
            </a:r>
            <a:r>
              <a:rPr lang="en-US" sz="1600" dirty="0"/>
              <a:t>Used for numerical operations and array manipulations, especially for image data preprocessing.</a:t>
            </a:r>
          </a:p>
          <a:p>
            <a:pPr algn="just"/>
            <a:r>
              <a:rPr lang="en-US" sz="1600" b="1" dirty="0"/>
              <a:t>Matplotlib: </a:t>
            </a:r>
            <a:r>
              <a:rPr lang="en-US" sz="1600" dirty="0"/>
              <a:t>Used for visualizing sample images, training/validation accuracy, and loss graphs.</a:t>
            </a:r>
          </a:p>
          <a:p>
            <a:pPr algn="just"/>
            <a:r>
              <a:rPr lang="en-US" sz="1600" b="1" dirty="0"/>
              <a:t>OS: </a:t>
            </a:r>
            <a:r>
              <a:rPr lang="en-US" sz="1600" dirty="0"/>
              <a:t>Used to navigate and manage directories and image paths in the dataset.</a:t>
            </a:r>
          </a:p>
          <a:p>
            <a:pPr algn="just"/>
            <a:r>
              <a:rPr lang="en-US" sz="1600" b="1" dirty="0" err="1"/>
              <a:t>KaggleHub</a:t>
            </a:r>
            <a:r>
              <a:rPr lang="en-US" sz="1600" b="1" dirty="0"/>
              <a:t>: </a:t>
            </a:r>
            <a:r>
              <a:rPr lang="en-US" sz="1600" dirty="0"/>
              <a:t>Used to download datasets directly from Kaggle programmatically.</a:t>
            </a:r>
          </a:p>
          <a:p>
            <a:pPr algn="just"/>
            <a:r>
              <a:rPr lang="en-US" sz="1600" b="1" dirty="0"/>
              <a:t>Pillow (PIL): </a:t>
            </a:r>
            <a:r>
              <a:rPr lang="en-US" sz="1600" dirty="0"/>
              <a:t>Used to handle and preprocess uploaded images in the </a:t>
            </a:r>
            <a:r>
              <a:rPr lang="en-US" sz="1600" dirty="0" err="1"/>
              <a:t>Streamlit</a:t>
            </a:r>
            <a:r>
              <a:rPr lang="en-US" sz="1600" dirty="0"/>
              <a:t> app.</a:t>
            </a:r>
          </a:p>
          <a:p>
            <a:pPr algn="just"/>
            <a:r>
              <a:rPr lang="en-US" sz="1600" b="1" dirty="0" err="1"/>
              <a:t>Streamlit</a:t>
            </a:r>
            <a:r>
              <a:rPr lang="en-US" sz="1600" b="1" dirty="0"/>
              <a:t>: </a:t>
            </a:r>
          </a:p>
          <a:p>
            <a:pPr marL="285750" indent="-285750" algn="just">
              <a:buFont typeface="Arial" panose="020B0604020202020204" pitchFamily="34" charset="0"/>
              <a:buChar char="•"/>
            </a:pPr>
            <a:r>
              <a:rPr lang="en-US" sz="1600" dirty="0"/>
              <a:t>Used to build an interactive web app for real-time wildfire image detection.</a:t>
            </a:r>
          </a:p>
          <a:p>
            <a:pPr marL="285750" indent="-285750" algn="just">
              <a:buFont typeface="Arial" panose="020B0604020202020204" pitchFamily="34" charset="0"/>
              <a:buChar char="•"/>
            </a:pPr>
            <a:r>
              <a:rPr lang="en-US" sz="1600" dirty="0"/>
              <a:t>Enables uploading images and displaying predictions in a browser.</a:t>
            </a:r>
          </a:p>
        </p:txBody>
      </p:sp>
    </p:spTree>
    <p:extLst>
      <p:ext uri="{BB962C8B-B14F-4D97-AF65-F5344CB8AC3E}">
        <p14:creationId xmlns:p14="http://schemas.microsoft.com/office/powerpoint/2010/main" val="564571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144947-DFD1-A885-5A78-B1A8A42F66D2}"/>
              </a:ext>
            </a:extLst>
          </p:cNvPr>
          <p:cNvSpPr txBox="1"/>
          <p:nvPr/>
        </p:nvSpPr>
        <p:spPr>
          <a:xfrm>
            <a:off x="737559" y="1120112"/>
            <a:ext cx="10545792" cy="4524315"/>
          </a:xfrm>
          <a:prstGeom prst="rect">
            <a:avLst/>
          </a:prstGeom>
          <a:noFill/>
        </p:spPr>
        <p:txBody>
          <a:bodyPr wrap="square">
            <a:spAutoFit/>
          </a:bodyPr>
          <a:lstStyle/>
          <a:p>
            <a:pPr>
              <a:buNone/>
            </a:pPr>
            <a:r>
              <a:rPr lang="en-IN" sz="1600" b="1" dirty="0"/>
              <a:t>Platform: Google </a:t>
            </a:r>
            <a:r>
              <a:rPr lang="en-IN" sz="1600" b="1" dirty="0" err="1"/>
              <a:t>Colab</a:t>
            </a:r>
            <a:endParaRPr lang="en-US" sz="1600" b="1" dirty="0"/>
          </a:p>
          <a:p>
            <a:pPr marL="285750" indent="-285750">
              <a:buFont typeface="Arial" panose="020B0604020202020204" pitchFamily="34" charset="0"/>
              <a:buChar char="•"/>
            </a:pPr>
            <a:r>
              <a:rPr lang="en-US" sz="1600" dirty="0"/>
              <a:t>Cloud-based </a:t>
            </a:r>
            <a:r>
              <a:rPr lang="en-US" sz="1600" dirty="0" err="1"/>
              <a:t>Jupyter</a:t>
            </a:r>
            <a:r>
              <a:rPr lang="en-US" sz="1600" dirty="0"/>
              <a:t> Notebook environment by Google.</a:t>
            </a:r>
          </a:p>
          <a:p>
            <a:pPr marL="285750" indent="-285750">
              <a:buFont typeface="Arial" panose="020B0604020202020204" pitchFamily="34" charset="0"/>
              <a:buChar char="•"/>
            </a:pPr>
            <a:r>
              <a:rPr lang="en-US" sz="1600" dirty="0"/>
              <a:t>Provides free access to GPUs for faster model training.</a:t>
            </a:r>
          </a:p>
          <a:p>
            <a:pPr marL="285750" indent="-285750">
              <a:buFont typeface="Arial" panose="020B0604020202020204" pitchFamily="34" charset="0"/>
              <a:buChar char="•"/>
            </a:pPr>
            <a:r>
              <a:rPr lang="en-US" sz="1600" dirty="0"/>
              <a:t>Supports Python and integrates seamlessly with TensorFlow, Matplotlib, and other ML libraries.</a:t>
            </a:r>
          </a:p>
          <a:p>
            <a:pPr marL="285750" indent="-285750">
              <a:buFont typeface="Arial" panose="020B0604020202020204" pitchFamily="34" charset="0"/>
              <a:buChar char="•"/>
            </a:pPr>
            <a:r>
              <a:rPr lang="en-US" sz="1600" dirty="0"/>
              <a:t>Used for the full implementation, training, and evaluation of the wildfire detection model.</a:t>
            </a:r>
          </a:p>
          <a:p>
            <a:pPr algn="just"/>
            <a:endParaRPr lang="en-US" sz="1600" b="1" dirty="0"/>
          </a:p>
          <a:p>
            <a:pPr algn="just"/>
            <a:r>
              <a:rPr lang="en-US" sz="1600" b="1" dirty="0"/>
              <a:t>Dataset:</a:t>
            </a:r>
          </a:p>
          <a:p>
            <a:pPr marL="285750" indent="-285750" algn="just">
              <a:buFont typeface="Arial" panose="020B0604020202020204" pitchFamily="34" charset="0"/>
              <a:buChar char="•"/>
            </a:pPr>
            <a:r>
              <a:rPr lang="en-US" sz="1600" dirty="0"/>
              <a:t>The Wildfire Dataset (</a:t>
            </a:r>
            <a:r>
              <a:rPr lang="en-US" sz="1600" dirty="0" err="1"/>
              <a:t>elmadafri</a:t>
            </a:r>
            <a:r>
              <a:rPr lang="en-US" sz="1600" dirty="0"/>
              <a:t>/the-wildfire-dataset) Sourced from Kaggle.</a:t>
            </a:r>
          </a:p>
          <a:p>
            <a:pPr marL="285750" indent="-285750" algn="just">
              <a:buFont typeface="Arial" panose="020B0604020202020204" pitchFamily="34" charset="0"/>
              <a:buChar char="•"/>
            </a:pPr>
            <a:r>
              <a:rPr lang="en-US" sz="1600" dirty="0"/>
              <a:t>Contains images categorized as fire and </a:t>
            </a:r>
            <a:r>
              <a:rPr lang="en-US" sz="1600" dirty="0" err="1"/>
              <a:t>nofire</a:t>
            </a:r>
            <a:r>
              <a:rPr lang="en-US" sz="1600" dirty="0"/>
              <a:t>.</a:t>
            </a:r>
          </a:p>
          <a:p>
            <a:pPr marL="285750" indent="-285750" algn="just">
              <a:buFont typeface="Arial" panose="020B0604020202020204" pitchFamily="34" charset="0"/>
              <a:buChar char="•"/>
            </a:pPr>
            <a:r>
              <a:rPr lang="en-US" sz="1600" dirty="0"/>
              <a:t>Split into training, validation, and test sets.</a:t>
            </a:r>
          </a:p>
          <a:p>
            <a:pPr algn="just"/>
            <a:endParaRPr lang="en-US" sz="1600" dirty="0"/>
          </a:p>
          <a:p>
            <a:pPr algn="just"/>
            <a:r>
              <a:rPr lang="en-US" sz="1600" b="1" dirty="0"/>
              <a:t>Development Environment</a:t>
            </a:r>
          </a:p>
          <a:p>
            <a:r>
              <a:rPr lang="en-US" sz="1600" b="1" dirty="0"/>
              <a:t>Google </a:t>
            </a:r>
            <a:r>
              <a:rPr lang="en-US" sz="1600" b="1" dirty="0" err="1"/>
              <a:t>Colab</a:t>
            </a:r>
            <a:r>
              <a:rPr lang="en-US" sz="1600" b="1" dirty="0"/>
              <a:t>:</a:t>
            </a:r>
            <a:br>
              <a:rPr lang="en-US" sz="1600" dirty="0"/>
            </a:br>
            <a:r>
              <a:rPr lang="en-US" sz="1600" dirty="0"/>
              <a:t>Used as the primary development environment for writing, training, and evaluating the deep learning model. </a:t>
            </a:r>
            <a:r>
              <a:rPr lang="en-US" sz="1600" dirty="0" err="1"/>
              <a:t>Colab</a:t>
            </a:r>
            <a:r>
              <a:rPr lang="en-US" sz="1600" dirty="0"/>
              <a:t> provides free GPU support, which was utilized to accelerate training using TensorFlow.</a:t>
            </a:r>
          </a:p>
          <a:p>
            <a:r>
              <a:rPr lang="en-US" sz="1600" b="1" dirty="0" err="1"/>
              <a:t>Streamlit</a:t>
            </a:r>
            <a:r>
              <a:rPr lang="en-US" sz="1600" b="1" dirty="0"/>
              <a:t>:</a:t>
            </a:r>
            <a:br>
              <a:rPr lang="en-US" sz="1600" dirty="0"/>
            </a:br>
            <a:r>
              <a:rPr lang="en-US" sz="1600" dirty="0"/>
              <a:t>Used for deploying the trained model as a web application. The </a:t>
            </a:r>
            <a:r>
              <a:rPr lang="en-US" sz="1600" dirty="0" err="1"/>
              <a:t>Streamlit</a:t>
            </a:r>
            <a:r>
              <a:rPr lang="en-US" sz="1600" dirty="0"/>
              <a:t> app allows users to upload images and receive real-time predictions, making the system interactive and easy to use.</a:t>
            </a:r>
          </a:p>
        </p:txBody>
      </p:sp>
    </p:spTree>
    <p:extLst>
      <p:ext uri="{BB962C8B-B14F-4D97-AF65-F5344CB8AC3E}">
        <p14:creationId xmlns:p14="http://schemas.microsoft.com/office/powerpoint/2010/main" val="3788381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31912" y="886319"/>
            <a:ext cx="6102626" cy="400110"/>
          </a:xfrm>
          <a:prstGeom prst="rect">
            <a:avLst/>
          </a:prstGeom>
          <a:noFill/>
        </p:spPr>
        <p:txBody>
          <a:bodyPr wrap="square">
            <a:spAutoFit/>
          </a:bodyPr>
          <a:lstStyle/>
          <a:p>
            <a:r>
              <a:rPr lang="en-US" sz="2000" b="1" dirty="0">
                <a:solidFill>
                  <a:srgbClr val="213163"/>
                </a:solidFill>
              </a:rPr>
              <a:t>Methodology</a:t>
            </a:r>
            <a:r>
              <a:rPr lang="en-US" sz="1800" b="1" dirty="0">
                <a:solidFill>
                  <a:srgbClr val="213163"/>
                </a:solidFill>
              </a:rPr>
              <a:t> </a:t>
            </a:r>
            <a:endParaRPr lang="en-IN" sz="1800" dirty="0">
              <a:solidFill>
                <a:srgbClr val="213163"/>
              </a:solidFill>
            </a:endParaRPr>
          </a:p>
        </p:txBody>
      </p:sp>
      <p:sp>
        <p:nvSpPr>
          <p:cNvPr id="2" name="TextBox 1">
            <a:extLst>
              <a:ext uri="{FF2B5EF4-FFF2-40B4-BE49-F238E27FC236}">
                <a16:creationId xmlns:a16="http://schemas.microsoft.com/office/drawing/2014/main" id="{2EF8F7DA-23DE-343D-371E-B9C51CE09C46}"/>
              </a:ext>
            </a:extLst>
          </p:cNvPr>
          <p:cNvSpPr txBox="1"/>
          <p:nvPr/>
        </p:nvSpPr>
        <p:spPr>
          <a:xfrm>
            <a:off x="632397" y="1286429"/>
            <a:ext cx="11404282" cy="5509200"/>
          </a:xfrm>
          <a:prstGeom prst="rect">
            <a:avLst/>
          </a:prstGeom>
          <a:noFill/>
        </p:spPr>
        <p:txBody>
          <a:bodyPr wrap="square">
            <a:spAutoFit/>
          </a:bodyPr>
          <a:lstStyle/>
          <a:p>
            <a:r>
              <a:rPr lang="en-US" sz="1600" dirty="0">
                <a:solidFill>
                  <a:schemeClr val="tx1"/>
                </a:solidFill>
              </a:rPr>
              <a:t> The following methodology was followed for developing a forest fire detection system using Convolutional Neural Networks (CNN) in Google </a:t>
            </a:r>
            <a:r>
              <a:rPr lang="en-US" sz="1600" dirty="0" err="1">
                <a:solidFill>
                  <a:schemeClr val="tx1"/>
                </a:solidFill>
              </a:rPr>
              <a:t>Colab</a:t>
            </a:r>
            <a:r>
              <a:rPr lang="en-US" sz="1600" dirty="0">
                <a:solidFill>
                  <a:schemeClr val="tx1"/>
                </a:solidFill>
              </a:rPr>
              <a:t>:</a:t>
            </a:r>
          </a:p>
          <a:p>
            <a:endParaRPr lang="en-US" sz="1600" dirty="0">
              <a:solidFill>
                <a:schemeClr val="tx1"/>
              </a:solidFill>
            </a:endParaRPr>
          </a:p>
          <a:p>
            <a:r>
              <a:rPr lang="en-US" sz="1600" b="1" dirty="0">
                <a:solidFill>
                  <a:schemeClr val="tx1"/>
                </a:solidFill>
              </a:rPr>
              <a:t>1. Dataset Acquisition</a:t>
            </a:r>
          </a:p>
          <a:p>
            <a:pPr marL="285750" indent="-285750">
              <a:buFont typeface="Arial" panose="020B0604020202020204" pitchFamily="34" charset="0"/>
              <a:buChar char="•"/>
            </a:pPr>
            <a:r>
              <a:rPr lang="en-US" sz="1600" dirty="0">
                <a:solidFill>
                  <a:schemeClr val="tx1"/>
                </a:solidFill>
              </a:rPr>
              <a:t>The wildfire dataset was programmatically downloaded from Kaggle using the </a:t>
            </a:r>
            <a:r>
              <a:rPr lang="en-US" sz="1600" dirty="0" err="1">
                <a:solidFill>
                  <a:schemeClr val="tx1"/>
                </a:solidFill>
              </a:rPr>
              <a:t>kagglehub</a:t>
            </a:r>
            <a:r>
              <a:rPr lang="en-US" sz="1600" dirty="0">
                <a:solidFill>
                  <a:schemeClr val="tx1"/>
                </a:solidFill>
              </a:rPr>
              <a:t> library.</a:t>
            </a:r>
          </a:p>
          <a:p>
            <a:pPr marL="285750" indent="-285750">
              <a:buFont typeface="Arial" panose="020B0604020202020204" pitchFamily="34" charset="0"/>
              <a:buChar char="•"/>
            </a:pPr>
            <a:r>
              <a:rPr lang="en-US" sz="1600" dirty="0">
                <a:solidFill>
                  <a:schemeClr val="tx1"/>
                </a:solidFill>
              </a:rPr>
              <a:t>The dataset contains labeled images categorized into two classes: fire and </a:t>
            </a:r>
            <a:r>
              <a:rPr lang="en-US" sz="1600" dirty="0" err="1">
                <a:solidFill>
                  <a:schemeClr val="tx1"/>
                </a:solidFill>
              </a:rPr>
              <a:t>nofire</a:t>
            </a:r>
            <a:r>
              <a:rPr lang="en-US" sz="1600" dirty="0">
                <a:solidFill>
                  <a:schemeClr val="tx1"/>
                </a:solidFill>
              </a:rPr>
              <a:t>.</a:t>
            </a:r>
          </a:p>
          <a:p>
            <a:pPr marL="285750" indent="-285750">
              <a:buFont typeface="Arial" panose="020B0604020202020204" pitchFamily="34" charset="0"/>
              <a:buChar char="•"/>
            </a:pPr>
            <a:r>
              <a:rPr lang="en-US" sz="1600" dirty="0">
                <a:solidFill>
                  <a:schemeClr val="tx1"/>
                </a:solidFill>
              </a:rPr>
              <a:t>The dataset was structured into separate folders for training, validation, and testing.</a:t>
            </a:r>
          </a:p>
          <a:p>
            <a:r>
              <a:rPr lang="en-US" sz="1600" b="1" dirty="0">
                <a:solidFill>
                  <a:schemeClr val="tx1"/>
                </a:solidFill>
              </a:rPr>
              <a:t>2. Exploratory Data Analysis (EDA)</a:t>
            </a:r>
          </a:p>
          <a:p>
            <a:pPr marL="285750" indent="-285750">
              <a:buFont typeface="Arial" panose="020B0604020202020204" pitchFamily="34" charset="0"/>
              <a:buChar char="•"/>
            </a:pPr>
            <a:r>
              <a:rPr lang="en-US" sz="1600" dirty="0">
                <a:solidFill>
                  <a:schemeClr val="tx1"/>
                </a:solidFill>
              </a:rPr>
              <a:t>The structure and contents of the dataset were examined using the </a:t>
            </a:r>
            <a:r>
              <a:rPr lang="en-US" sz="1600" dirty="0" err="1">
                <a:solidFill>
                  <a:schemeClr val="tx1"/>
                </a:solidFill>
              </a:rPr>
              <a:t>os</a:t>
            </a:r>
            <a:r>
              <a:rPr lang="en-US" sz="1600" dirty="0">
                <a:solidFill>
                  <a:schemeClr val="tx1"/>
                </a:solidFill>
              </a:rPr>
              <a:t> library.</a:t>
            </a:r>
          </a:p>
          <a:p>
            <a:pPr marL="285750" indent="-285750">
              <a:buFont typeface="Arial" panose="020B0604020202020204" pitchFamily="34" charset="0"/>
              <a:buChar char="•"/>
            </a:pPr>
            <a:r>
              <a:rPr lang="en-US" sz="1600" dirty="0">
                <a:solidFill>
                  <a:schemeClr val="tx1"/>
                </a:solidFill>
              </a:rPr>
              <a:t>Sample images from both classes were visualized using matplotlib to gain insights into image quality, resolution, and diversity.</a:t>
            </a:r>
          </a:p>
          <a:p>
            <a:r>
              <a:rPr lang="en-US" sz="1600" b="1" dirty="0">
                <a:solidFill>
                  <a:schemeClr val="tx1"/>
                </a:solidFill>
              </a:rPr>
              <a:t>3. Data Preprocessing</a:t>
            </a:r>
          </a:p>
          <a:p>
            <a:pPr marL="285750" indent="-285750">
              <a:buFont typeface="Arial" panose="020B0604020202020204" pitchFamily="34" charset="0"/>
              <a:buChar char="•"/>
            </a:pPr>
            <a:r>
              <a:rPr lang="en-US" sz="1600" dirty="0">
                <a:solidFill>
                  <a:schemeClr val="tx1"/>
                </a:solidFill>
              </a:rPr>
              <a:t>All images were resized to 150x150 pixels to ensure uniform input size for the CNN.</a:t>
            </a:r>
          </a:p>
          <a:p>
            <a:pPr marL="285750" indent="-285750">
              <a:buFont typeface="Arial" panose="020B0604020202020204" pitchFamily="34" charset="0"/>
              <a:buChar char="•"/>
            </a:pPr>
            <a:r>
              <a:rPr lang="en-US" sz="1600" dirty="0">
                <a:solidFill>
                  <a:schemeClr val="tx1"/>
                </a:solidFill>
              </a:rPr>
              <a:t>Pixel values were normalized to the range [0, 1] using </a:t>
            </a:r>
            <a:r>
              <a:rPr lang="en-US" sz="1600" dirty="0" err="1">
                <a:solidFill>
                  <a:schemeClr val="tx1"/>
                </a:solidFill>
              </a:rPr>
              <a:t>ImageDataGenerator</a:t>
            </a:r>
            <a:r>
              <a:rPr lang="en-US" sz="1600" dirty="0">
                <a:solidFill>
                  <a:schemeClr val="tx1"/>
                </a:solidFill>
              </a:rPr>
              <a:t> with rescaling.</a:t>
            </a:r>
          </a:p>
          <a:p>
            <a:pPr marL="285750" indent="-285750">
              <a:buFont typeface="Arial" panose="020B0604020202020204" pitchFamily="34" charset="0"/>
              <a:buChar char="•"/>
            </a:pPr>
            <a:r>
              <a:rPr lang="en-US" sz="1600" dirty="0">
                <a:solidFill>
                  <a:schemeClr val="tx1"/>
                </a:solidFill>
              </a:rPr>
              <a:t>Image batches were loaded from directories using </a:t>
            </a:r>
            <a:r>
              <a:rPr lang="en-US" sz="1600" dirty="0" err="1">
                <a:solidFill>
                  <a:schemeClr val="tx1"/>
                </a:solidFill>
              </a:rPr>
              <a:t>flow_from_directory</a:t>
            </a:r>
            <a:r>
              <a:rPr lang="en-US" sz="1600" dirty="0">
                <a:solidFill>
                  <a:schemeClr val="tx1"/>
                </a:solidFill>
              </a:rPr>
              <a:t> for efficient memory usage and preprocessing.</a:t>
            </a:r>
          </a:p>
          <a:p>
            <a:r>
              <a:rPr lang="en-US" sz="1600" b="1" dirty="0">
                <a:solidFill>
                  <a:schemeClr val="tx1"/>
                </a:solidFill>
              </a:rPr>
              <a:t>4. Model Development</a:t>
            </a:r>
          </a:p>
          <a:p>
            <a:r>
              <a:rPr lang="en-US" sz="1600" dirty="0">
                <a:solidFill>
                  <a:schemeClr val="tx1"/>
                </a:solidFill>
              </a:rPr>
              <a:t>A Sequential CNN architecture was built using TensorFlow and </a:t>
            </a:r>
            <a:r>
              <a:rPr lang="en-US" sz="1600" dirty="0" err="1">
                <a:solidFill>
                  <a:schemeClr val="tx1"/>
                </a:solidFill>
              </a:rPr>
              <a:t>Keras.The</a:t>
            </a:r>
            <a:r>
              <a:rPr lang="en-US" sz="1600" dirty="0">
                <a:solidFill>
                  <a:schemeClr val="tx1"/>
                </a:solidFill>
              </a:rPr>
              <a:t> model included: Three convolutional layers with ReLU activation and max pooling.</a:t>
            </a:r>
          </a:p>
          <a:p>
            <a:pPr marL="342900" lvl="8" indent="-342900">
              <a:buFont typeface="Arial" panose="020B0604020202020204" pitchFamily="34" charset="0"/>
              <a:buChar char="•"/>
            </a:pPr>
            <a:r>
              <a:rPr lang="en-US" sz="1600" dirty="0">
                <a:solidFill>
                  <a:schemeClr val="tx1"/>
                </a:solidFill>
              </a:rPr>
              <a:t>A flatten layer to convert feature maps into a 1D vector.</a:t>
            </a:r>
          </a:p>
          <a:p>
            <a:pPr marL="342900" lvl="8" indent="-342900">
              <a:buFont typeface="Arial" panose="020B0604020202020204" pitchFamily="34" charset="0"/>
              <a:buChar char="•"/>
            </a:pPr>
            <a:r>
              <a:rPr lang="en-US" sz="1600" dirty="0">
                <a:solidFill>
                  <a:schemeClr val="tx1"/>
                </a:solidFill>
              </a:rPr>
              <a:t>A dense layer with 512 neurons and ReLU activation.</a:t>
            </a:r>
          </a:p>
          <a:p>
            <a:pPr marL="342900" lvl="8" indent="-342900">
              <a:buFont typeface="Arial" panose="020B0604020202020204" pitchFamily="34" charset="0"/>
              <a:buChar char="•"/>
            </a:pPr>
            <a:r>
              <a:rPr lang="en-US" sz="1600" dirty="0">
                <a:solidFill>
                  <a:schemeClr val="tx1"/>
                </a:solidFill>
              </a:rPr>
              <a:t>A dropout layer to reduce overfitting.</a:t>
            </a:r>
          </a:p>
          <a:p>
            <a:pPr marL="342900" lvl="8" indent="-342900">
              <a:buFont typeface="Arial" panose="020B0604020202020204" pitchFamily="34" charset="0"/>
              <a:buChar char="•"/>
            </a:pPr>
            <a:r>
              <a:rPr lang="en-US" sz="1600" dirty="0">
                <a:solidFill>
                  <a:schemeClr val="tx1"/>
                </a:solidFill>
              </a:rPr>
              <a:t>A final dense layer with a sigmoid activation function for binary classification.</a:t>
            </a:r>
          </a:p>
        </p:txBody>
      </p:sp>
    </p:spTree>
    <p:extLst>
      <p:ext uri="{BB962C8B-B14F-4D97-AF65-F5344CB8AC3E}">
        <p14:creationId xmlns:p14="http://schemas.microsoft.com/office/powerpoint/2010/main" val="2706790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36BC7C-2F82-2EDE-8685-F78E5AFDD1B1}"/>
              </a:ext>
            </a:extLst>
          </p:cNvPr>
          <p:cNvSpPr txBox="1"/>
          <p:nvPr/>
        </p:nvSpPr>
        <p:spPr>
          <a:xfrm>
            <a:off x="601579" y="1114334"/>
            <a:ext cx="11429999" cy="5262979"/>
          </a:xfrm>
          <a:prstGeom prst="rect">
            <a:avLst/>
          </a:prstGeom>
          <a:noFill/>
        </p:spPr>
        <p:txBody>
          <a:bodyPr wrap="square">
            <a:spAutoFit/>
          </a:bodyPr>
          <a:lstStyle/>
          <a:p>
            <a:r>
              <a:rPr lang="en-US" sz="1600" b="1" dirty="0">
                <a:solidFill>
                  <a:schemeClr val="tx1"/>
                </a:solidFill>
              </a:rPr>
              <a:t>5. Model Compilation and Training</a:t>
            </a:r>
          </a:p>
          <a:p>
            <a:pPr marL="285750" indent="-285750">
              <a:buFont typeface="Arial" panose="020B0604020202020204" pitchFamily="34" charset="0"/>
              <a:buChar char="•"/>
            </a:pPr>
            <a:r>
              <a:rPr lang="en-US" sz="1600" dirty="0">
                <a:solidFill>
                  <a:schemeClr val="tx1"/>
                </a:solidFill>
              </a:rPr>
              <a:t>The model was compiled using the Adam optimizer, binary </a:t>
            </a:r>
            <a:r>
              <a:rPr lang="en-US" sz="1600" dirty="0" err="1">
                <a:solidFill>
                  <a:schemeClr val="tx1"/>
                </a:solidFill>
              </a:rPr>
              <a:t>crossentropy</a:t>
            </a:r>
            <a:r>
              <a:rPr lang="en-US" sz="1600" dirty="0">
                <a:solidFill>
                  <a:schemeClr val="tx1"/>
                </a:solidFill>
              </a:rPr>
              <a:t> loss function, and accuracy as the evaluation metric.</a:t>
            </a:r>
          </a:p>
          <a:p>
            <a:pPr marL="285750" indent="-285750">
              <a:buFont typeface="Arial" panose="020B0604020202020204" pitchFamily="34" charset="0"/>
              <a:buChar char="•"/>
            </a:pPr>
            <a:r>
              <a:rPr lang="en-US" sz="1600" dirty="0">
                <a:solidFill>
                  <a:schemeClr val="tx1"/>
                </a:solidFill>
              </a:rPr>
              <a:t>The model was trained for 12 epochs using the training set and validated on the validation set after each epoch.</a:t>
            </a:r>
          </a:p>
          <a:p>
            <a:r>
              <a:rPr lang="en-US" sz="1600" b="1" dirty="0">
                <a:solidFill>
                  <a:schemeClr val="tx1"/>
                </a:solidFill>
              </a:rPr>
              <a:t>6. Model Evaluation (Confusion Matrix)</a:t>
            </a:r>
          </a:p>
          <a:p>
            <a:pPr marL="285750" indent="-285750">
              <a:buFont typeface="Arial" panose="020B0604020202020204" pitchFamily="34" charset="0"/>
              <a:buChar char="•"/>
            </a:pPr>
            <a:r>
              <a:rPr lang="en-US" sz="1600" dirty="0">
                <a:solidFill>
                  <a:schemeClr val="tx1"/>
                </a:solidFill>
              </a:rPr>
              <a:t>Training and validation accuracy/loss curves were plotted to evaluate the model's performance and detect overfitting or underfitting.</a:t>
            </a:r>
          </a:p>
          <a:p>
            <a:pPr marL="285750" indent="-285750">
              <a:buFont typeface="Arial" panose="020B0604020202020204" pitchFamily="34" charset="0"/>
              <a:buChar char="•"/>
            </a:pPr>
            <a:r>
              <a:rPr lang="en-US" sz="1600" dirty="0"/>
              <a:t>After training, the model was evaluated on the test dataset.</a:t>
            </a:r>
          </a:p>
          <a:p>
            <a:pPr marL="285750" indent="-285750">
              <a:buFont typeface="Arial" panose="020B0604020202020204" pitchFamily="34" charset="0"/>
              <a:buChar char="•"/>
            </a:pPr>
            <a:r>
              <a:rPr lang="en-US" sz="1600" dirty="0"/>
              <a:t>A </a:t>
            </a:r>
            <a:r>
              <a:rPr lang="en-US" sz="1600" b="1" dirty="0"/>
              <a:t>confusion matrix</a:t>
            </a:r>
            <a:r>
              <a:rPr lang="en-US" sz="1600" dirty="0"/>
              <a:t> was generated to visualize true vs. predicted labels.</a:t>
            </a: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The model was evaluated on the test set to assess its generalization capability using unseen data.</a:t>
            </a:r>
          </a:p>
          <a:p>
            <a:r>
              <a:rPr lang="en-US" sz="1600" b="1" dirty="0">
                <a:solidFill>
                  <a:schemeClr val="tx1"/>
                </a:solidFill>
              </a:rPr>
              <a:t>7. Model Saving</a:t>
            </a:r>
          </a:p>
          <a:p>
            <a:pPr marL="285750" indent="-285750">
              <a:buFont typeface="Arial" panose="020B0604020202020204" pitchFamily="34" charset="0"/>
              <a:buChar char="•"/>
            </a:pPr>
            <a:r>
              <a:rPr lang="en-US" sz="1600" dirty="0">
                <a:solidFill>
                  <a:schemeClr val="tx1"/>
                </a:solidFill>
              </a:rPr>
              <a:t>The trained model was saved in .</a:t>
            </a:r>
            <a:r>
              <a:rPr lang="en-US" sz="1600" dirty="0" err="1">
                <a:solidFill>
                  <a:schemeClr val="tx1"/>
                </a:solidFill>
              </a:rPr>
              <a:t>keras</a:t>
            </a:r>
            <a:r>
              <a:rPr lang="en-US" sz="1600" dirty="0">
                <a:solidFill>
                  <a:schemeClr val="tx1"/>
                </a:solidFill>
              </a:rPr>
              <a:t> format (</a:t>
            </a:r>
            <a:r>
              <a:rPr lang="en-US" sz="1600" dirty="0" err="1">
                <a:solidFill>
                  <a:schemeClr val="tx1"/>
                </a:solidFill>
              </a:rPr>
              <a:t>FFD.keras</a:t>
            </a:r>
            <a:r>
              <a:rPr lang="en-US" sz="1600" dirty="0">
                <a:solidFill>
                  <a:schemeClr val="tx1"/>
                </a:solidFill>
              </a:rPr>
              <a:t>) for later use and deployment.</a:t>
            </a:r>
          </a:p>
          <a:p>
            <a:r>
              <a:rPr lang="en-US" sz="1600" b="1" dirty="0">
                <a:solidFill>
                  <a:schemeClr val="tx1"/>
                </a:solidFill>
              </a:rPr>
              <a:t>8. Deployment using </a:t>
            </a:r>
            <a:r>
              <a:rPr lang="en-US" sz="1600" b="1" dirty="0" err="1">
                <a:solidFill>
                  <a:schemeClr val="tx1"/>
                </a:solidFill>
              </a:rPr>
              <a:t>Streamlit</a:t>
            </a:r>
            <a:endParaRPr lang="en-US" sz="1600" b="1" dirty="0">
              <a:solidFill>
                <a:schemeClr val="tx1"/>
              </a:solidFill>
            </a:endParaRPr>
          </a:p>
          <a:p>
            <a:pPr marL="285750" indent="-285750">
              <a:buFont typeface="Arial" panose="020B0604020202020204" pitchFamily="34" charset="0"/>
              <a:buChar char="•"/>
            </a:pPr>
            <a:r>
              <a:rPr lang="en-US" sz="1600" dirty="0">
                <a:solidFill>
                  <a:schemeClr val="tx1"/>
                </a:solidFill>
              </a:rPr>
              <a:t>A </a:t>
            </a:r>
            <a:r>
              <a:rPr lang="en-US" sz="1600" dirty="0" err="1">
                <a:solidFill>
                  <a:schemeClr val="tx1"/>
                </a:solidFill>
              </a:rPr>
              <a:t>Streamlit</a:t>
            </a:r>
            <a:r>
              <a:rPr lang="en-US" sz="1600" dirty="0">
                <a:solidFill>
                  <a:schemeClr val="tx1"/>
                </a:solidFill>
              </a:rPr>
              <a:t> web application was developed to provide a user-friendly interface for real-time wildfire detection.</a:t>
            </a:r>
          </a:p>
          <a:p>
            <a:pPr marL="285750" indent="-285750">
              <a:buFont typeface="Arial" panose="020B0604020202020204" pitchFamily="34" charset="0"/>
              <a:buChar char="•"/>
            </a:pPr>
            <a:r>
              <a:rPr lang="en-US" sz="1600" dirty="0">
                <a:solidFill>
                  <a:schemeClr val="tx1"/>
                </a:solidFill>
              </a:rPr>
              <a:t>The app allows users to:</a:t>
            </a:r>
          </a:p>
          <a:p>
            <a:pPr lvl="8" algn="just"/>
            <a:r>
              <a:rPr lang="en-US" sz="1600" dirty="0">
                <a:solidFill>
                  <a:schemeClr val="tx1"/>
                </a:solidFill>
              </a:rPr>
              <a:t>	1.Upload an image.</a:t>
            </a:r>
          </a:p>
          <a:p>
            <a:pPr lvl="8" algn="just"/>
            <a:r>
              <a:rPr lang="en-US" sz="1600" dirty="0">
                <a:solidFill>
                  <a:schemeClr val="tx1"/>
                </a:solidFill>
              </a:rPr>
              <a:t>	2.Predict whether the image contains a fire or not.</a:t>
            </a:r>
          </a:p>
          <a:p>
            <a:pPr lvl="8" algn="just"/>
            <a:r>
              <a:rPr lang="en-US" sz="1600" dirty="0">
                <a:solidFill>
                  <a:schemeClr val="tx1"/>
                </a:solidFill>
              </a:rPr>
              <a:t>	3.View the prediction result and the uploaded image.</a:t>
            </a:r>
          </a:p>
          <a:p>
            <a:r>
              <a:rPr lang="en-US" sz="1600" b="1" dirty="0">
                <a:solidFill>
                  <a:schemeClr val="tx1"/>
                </a:solidFill>
              </a:rPr>
              <a:t>9. Testing the Web Application</a:t>
            </a:r>
          </a:p>
          <a:p>
            <a:pPr marL="285750" indent="-285750">
              <a:buFont typeface="Arial" panose="020B0604020202020204" pitchFamily="34" charset="0"/>
              <a:buChar char="•"/>
            </a:pPr>
            <a:r>
              <a:rPr lang="en-US" sz="1600" dirty="0">
                <a:solidFill>
                  <a:schemeClr val="tx1"/>
                </a:solidFill>
              </a:rPr>
              <a:t>The </a:t>
            </a:r>
            <a:r>
              <a:rPr lang="en-US" sz="1600" dirty="0" err="1">
                <a:solidFill>
                  <a:schemeClr val="tx1"/>
                </a:solidFill>
              </a:rPr>
              <a:t>Streamlit</a:t>
            </a:r>
            <a:r>
              <a:rPr lang="en-US" sz="1600" dirty="0">
                <a:solidFill>
                  <a:schemeClr val="tx1"/>
                </a:solidFill>
              </a:rPr>
              <a:t> app was tested with various sample images to verify its functionality.</a:t>
            </a:r>
          </a:p>
          <a:p>
            <a:pPr marL="285750" indent="-285750">
              <a:buFont typeface="Arial" panose="020B0604020202020204" pitchFamily="34" charset="0"/>
              <a:buChar char="•"/>
            </a:pPr>
            <a:r>
              <a:rPr lang="en-US" sz="1600" dirty="0">
                <a:solidFill>
                  <a:schemeClr val="tx1"/>
                </a:solidFill>
              </a:rPr>
              <a:t>Model predictions were compared with the known labels to ensure accuracy and reliability.</a:t>
            </a:r>
          </a:p>
        </p:txBody>
      </p:sp>
    </p:spTree>
    <p:extLst>
      <p:ext uri="{BB962C8B-B14F-4D97-AF65-F5344CB8AC3E}">
        <p14:creationId xmlns:p14="http://schemas.microsoft.com/office/powerpoint/2010/main" val="1767013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Problem Statement:  </a:t>
            </a:r>
            <a:endParaRPr lang="en-IN" sz="2000" b="1" dirty="0">
              <a:solidFill>
                <a:srgbClr val="213163"/>
              </a:solidFill>
            </a:endParaRPr>
          </a:p>
        </p:txBody>
      </p:sp>
      <p:sp>
        <p:nvSpPr>
          <p:cNvPr id="4" name="TextBox 3">
            <a:extLst>
              <a:ext uri="{FF2B5EF4-FFF2-40B4-BE49-F238E27FC236}">
                <a16:creationId xmlns:a16="http://schemas.microsoft.com/office/drawing/2014/main" id="{43CE98AB-A58B-8532-874F-D70A48F95EBE}"/>
              </a:ext>
            </a:extLst>
          </p:cNvPr>
          <p:cNvSpPr txBox="1"/>
          <p:nvPr/>
        </p:nvSpPr>
        <p:spPr>
          <a:xfrm>
            <a:off x="437147" y="1586243"/>
            <a:ext cx="11369841" cy="2062103"/>
          </a:xfrm>
          <a:prstGeom prst="rect">
            <a:avLst/>
          </a:prstGeom>
          <a:noFill/>
        </p:spPr>
        <p:txBody>
          <a:bodyPr wrap="square">
            <a:spAutoFit/>
          </a:bodyPr>
          <a:lstStyle/>
          <a:p>
            <a:pPr algn="just">
              <a:buNone/>
            </a:pPr>
            <a:r>
              <a:rPr lang="en-US" sz="1600" dirty="0"/>
              <a:t>Forest fires pose a serious threat to the environment, biodiversity, and human life. Rapid detection of such fires is essential for initiating timely intervention and minimizing damage. Traditional detection systems often rely on satellite data or manual observation, which can be delayed or ineffective due to weather conditions, smoke coverage, or limited monitoring capacity.</a:t>
            </a:r>
          </a:p>
          <a:p>
            <a:pPr algn="just"/>
            <a:r>
              <a:rPr lang="en-US" sz="1600" dirty="0"/>
              <a:t>To address these challenges, there is a need for an intelligent, automated system that can accurately detect forest fires using visual data. This project proposes the development of a deep learning-based image classification system that can analyze visual inputs and classify them into two categories: </a:t>
            </a:r>
            <a:r>
              <a:rPr lang="en-US" sz="1600" b="1" dirty="0"/>
              <a:t>'fire'</a:t>
            </a:r>
            <a:r>
              <a:rPr lang="en-US" sz="1600" dirty="0"/>
              <a:t> and </a:t>
            </a:r>
            <a:r>
              <a:rPr lang="en-US" sz="1600" b="1" dirty="0"/>
              <a:t>'</a:t>
            </a:r>
            <a:r>
              <a:rPr lang="en-US" sz="1600" b="1" dirty="0" err="1"/>
              <a:t>nofire</a:t>
            </a:r>
            <a:r>
              <a:rPr lang="en-US" sz="1600" b="1" dirty="0"/>
              <a:t>'</a:t>
            </a:r>
            <a:r>
              <a:rPr lang="en-US" sz="1600" dirty="0"/>
              <a:t>. By leveraging the power of Convolutional Neural Networks (CNNs), the system aims to provide high accuracy in fire detection, enabling faster decision-making and contributing to effective disaster prevention and environmental protection.</a:t>
            </a:r>
          </a:p>
        </p:txBody>
      </p:sp>
    </p:spTree>
    <p:extLst>
      <p:ext uri="{BB962C8B-B14F-4D97-AF65-F5344CB8AC3E}">
        <p14:creationId xmlns:p14="http://schemas.microsoft.com/office/powerpoint/2010/main" val="31965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0" y="772813"/>
            <a:ext cx="6102626" cy="400110"/>
          </a:xfrm>
          <a:prstGeom prst="rect">
            <a:avLst/>
          </a:prstGeom>
          <a:noFill/>
        </p:spPr>
        <p:txBody>
          <a:bodyPr wrap="square">
            <a:spAutoFit/>
          </a:bodyPr>
          <a:lstStyle/>
          <a:p>
            <a:r>
              <a:rPr lang="en-US" sz="2000" b="1" dirty="0">
                <a:solidFill>
                  <a:srgbClr val="213163"/>
                </a:solidFill>
              </a:rPr>
              <a:t>Solution:  </a:t>
            </a:r>
            <a:endParaRPr lang="en-IN" sz="2000" b="1" dirty="0">
              <a:solidFill>
                <a:srgbClr val="213163"/>
              </a:solidFill>
            </a:endParaRPr>
          </a:p>
        </p:txBody>
      </p:sp>
      <p:sp>
        <p:nvSpPr>
          <p:cNvPr id="5" name="TextBox 4">
            <a:extLst>
              <a:ext uri="{FF2B5EF4-FFF2-40B4-BE49-F238E27FC236}">
                <a16:creationId xmlns:a16="http://schemas.microsoft.com/office/drawing/2014/main" id="{AD3E2C59-7455-3EBB-BD7E-48DB549A56F7}"/>
              </a:ext>
            </a:extLst>
          </p:cNvPr>
          <p:cNvSpPr txBox="1"/>
          <p:nvPr/>
        </p:nvSpPr>
        <p:spPr>
          <a:xfrm>
            <a:off x="127552" y="1172923"/>
            <a:ext cx="11936896" cy="5509200"/>
          </a:xfrm>
          <a:prstGeom prst="rect">
            <a:avLst/>
          </a:prstGeom>
          <a:noFill/>
        </p:spPr>
        <p:txBody>
          <a:bodyPr wrap="square">
            <a:spAutoFit/>
          </a:bodyPr>
          <a:lstStyle/>
          <a:p>
            <a:pPr algn="just"/>
            <a:r>
              <a:rPr lang="en-IN" sz="1600" dirty="0"/>
              <a:t>To address the problem of delayed and inefficient forest fire detection, this project proposes a deep learning-based image classification system that automatically identifies the presence of fire in images. The solution leverages the power of Convolutional Neural Networks (CNNs) to distinguish between images containing fire and those without.</a:t>
            </a:r>
          </a:p>
          <a:p>
            <a:pPr algn="just"/>
            <a:r>
              <a:rPr lang="en-IN" sz="1600" dirty="0"/>
              <a:t>GitHub link : Click Here -&gt;  </a:t>
            </a:r>
            <a:r>
              <a:rPr lang="en-IN" sz="1600" dirty="0">
                <a:hlinkClick r:id="rId2"/>
              </a:rPr>
              <a:t>Wildfire Detection</a:t>
            </a:r>
            <a:r>
              <a:rPr lang="en-IN" sz="1600" dirty="0"/>
              <a:t> </a:t>
            </a:r>
            <a:r>
              <a:rPr lang="en-IN" sz="1600" dirty="0">
                <a:hlinkClick r:id="rId2"/>
              </a:rPr>
              <a:t>https://github.com/Yogeshwarypl/Week1/blob/main/wildfire_app.py</a:t>
            </a:r>
            <a:r>
              <a:rPr lang="en-IN" sz="1600" dirty="0"/>
              <a:t> </a:t>
            </a:r>
          </a:p>
          <a:p>
            <a:pPr algn="just"/>
            <a:r>
              <a:rPr lang="en-IN" sz="1600" dirty="0"/>
              <a:t>Source Code: </a:t>
            </a:r>
            <a:r>
              <a:rPr lang="en-IN" sz="1600" dirty="0">
                <a:hlinkClick r:id="rId3"/>
              </a:rPr>
              <a:t>Click Here!</a:t>
            </a:r>
            <a:r>
              <a:rPr lang="en-IN" sz="1600" dirty="0"/>
              <a:t>   https://github.com/Yogeshwarypl/Week1/blob/main/Forest_Fire_Detection_using_DL.ipynb</a:t>
            </a:r>
          </a:p>
          <a:p>
            <a:pPr algn="just">
              <a:lnSpc>
                <a:spcPct val="150000"/>
              </a:lnSpc>
            </a:pPr>
            <a:r>
              <a:rPr lang="en-IN" sz="1600" b="1" dirty="0"/>
              <a:t>Key Steps in the Solution:</a:t>
            </a:r>
          </a:p>
          <a:p>
            <a:pPr algn="just">
              <a:lnSpc>
                <a:spcPct val="150000"/>
              </a:lnSpc>
            </a:pPr>
            <a:r>
              <a:rPr lang="en-IN" sz="1600" b="1" dirty="0"/>
              <a:t>1. Dataset Collection and Preparation</a:t>
            </a:r>
          </a:p>
          <a:p>
            <a:pPr algn="just"/>
            <a:r>
              <a:rPr lang="en-IN" sz="1600" dirty="0"/>
              <a:t>A publicly available dataset of wildfire images was used, consisting of two categories: fire and </a:t>
            </a:r>
            <a:r>
              <a:rPr lang="en-IN" sz="1600" dirty="0" err="1"/>
              <a:t>nofire</a:t>
            </a:r>
            <a:r>
              <a:rPr lang="en-IN" sz="1600" dirty="0"/>
              <a:t>.</a:t>
            </a:r>
          </a:p>
          <a:p>
            <a:pPr algn="just"/>
            <a:r>
              <a:rPr lang="en-IN" sz="1600" dirty="0"/>
              <a:t>The dataset was divided into training, validation, and testing sets.</a:t>
            </a:r>
          </a:p>
          <a:p>
            <a:pPr algn="just"/>
            <a:r>
              <a:rPr lang="en-IN" sz="1600" dirty="0"/>
              <a:t>All images were resized to a uniform size (150x150 pixels), and pixel values were normalized to enhance training efficiency.</a:t>
            </a:r>
          </a:p>
          <a:p>
            <a:pPr algn="just"/>
            <a:r>
              <a:rPr lang="en-IN" sz="1600" b="1" dirty="0"/>
              <a:t>2. Model Development using CNN</a:t>
            </a:r>
          </a:p>
          <a:p>
            <a:pPr algn="just"/>
            <a:r>
              <a:rPr lang="en-IN" sz="1600" dirty="0"/>
              <a:t>A deep learning model was built using TensorFlow and </a:t>
            </a:r>
            <a:r>
              <a:rPr lang="en-IN" sz="1600" dirty="0" err="1"/>
              <a:t>Keras</a:t>
            </a:r>
            <a:r>
              <a:rPr lang="en-IN" sz="1600" dirty="0"/>
              <a:t>.</a:t>
            </a:r>
          </a:p>
          <a:p>
            <a:pPr algn="just"/>
            <a:r>
              <a:rPr lang="en-IN" sz="1600" dirty="0"/>
              <a:t>The CNN architecture includes:</a:t>
            </a:r>
          </a:p>
          <a:p>
            <a:pPr algn="just"/>
            <a:r>
              <a:rPr lang="en-IN" sz="1600" dirty="0"/>
              <a:t>Multiple convolutional layers to extract spatial features from images.</a:t>
            </a:r>
          </a:p>
          <a:p>
            <a:pPr algn="just"/>
            <a:r>
              <a:rPr lang="en-IN" sz="1600" dirty="0" err="1"/>
              <a:t>MaxPooling</a:t>
            </a:r>
            <a:r>
              <a:rPr lang="en-IN" sz="1600" dirty="0"/>
              <a:t> layers to reduce dimensionality and computation.</a:t>
            </a:r>
          </a:p>
          <a:p>
            <a:pPr algn="just"/>
            <a:r>
              <a:rPr lang="en-IN" sz="1600" dirty="0"/>
              <a:t>A dense layer with dropout to prevent overfitting.</a:t>
            </a:r>
          </a:p>
          <a:p>
            <a:pPr algn="just"/>
            <a:r>
              <a:rPr lang="en-IN" sz="1600" dirty="0"/>
              <a:t>A final sigmoid activation layer for binary classification.</a:t>
            </a:r>
          </a:p>
          <a:p>
            <a:pPr algn="just"/>
            <a:r>
              <a:rPr lang="en-IN" sz="1600" b="1" dirty="0"/>
              <a:t>3. Model Training</a:t>
            </a:r>
          </a:p>
          <a:p>
            <a:pPr algn="just"/>
            <a:r>
              <a:rPr lang="en-IN" sz="1600" dirty="0"/>
              <a:t>The model was trained using the processed dataset over multiple epochs with real-time validation.</a:t>
            </a:r>
          </a:p>
          <a:p>
            <a:pPr algn="just"/>
            <a:r>
              <a:rPr lang="en-US" sz="1600" dirty="0"/>
              <a:t>The model was compiled using Adam optimizer and binary cross-entropy loss.</a:t>
            </a:r>
          </a:p>
          <a:p>
            <a:pPr algn="just"/>
            <a:r>
              <a:rPr lang="en-US" sz="1600" dirty="0"/>
              <a:t>It was trained over 12 epochs, with training and validation accuracy and loss plotted for evaluation.</a:t>
            </a:r>
            <a:r>
              <a:rPr lang="en-IN" sz="1600" dirty="0"/>
              <a:t> </a:t>
            </a:r>
          </a:p>
        </p:txBody>
      </p:sp>
    </p:spTree>
    <p:extLst>
      <p:ext uri="{BB962C8B-B14F-4D97-AF65-F5344CB8AC3E}">
        <p14:creationId xmlns:p14="http://schemas.microsoft.com/office/powerpoint/2010/main" val="3002968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C60D7D-9F9E-9E55-5ECE-681E71E28E39}"/>
              </a:ext>
            </a:extLst>
          </p:cNvPr>
          <p:cNvSpPr txBox="1"/>
          <p:nvPr/>
        </p:nvSpPr>
        <p:spPr>
          <a:xfrm>
            <a:off x="617621" y="1050587"/>
            <a:ext cx="10956758" cy="5016758"/>
          </a:xfrm>
          <a:prstGeom prst="rect">
            <a:avLst/>
          </a:prstGeom>
          <a:noFill/>
        </p:spPr>
        <p:txBody>
          <a:bodyPr wrap="square">
            <a:spAutoFit/>
          </a:bodyPr>
          <a:lstStyle/>
          <a:p>
            <a:pPr>
              <a:buNone/>
            </a:pPr>
            <a:r>
              <a:rPr lang="en-US" sz="1600" b="1" dirty="0"/>
              <a:t>4. Model Evaluation Using Confusion Matrix</a:t>
            </a:r>
          </a:p>
          <a:p>
            <a:pPr>
              <a:buFont typeface="Arial" panose="020B0604020202020204" pitchFamily="34" charset="0"/>
              <a:buChar char="•"/>
            </a:pPr>
            <a:r>
              <a:rPr lang="en-US" sz="1600" dirty="0"/>
              <a:t>After training, the model was evaluated on the </a:t>
            </a:r>
            <a:r>
              <a:rPr lang="en-US" sz="1600" b="1" dirty="0"/>
              <a:t>test dataset</a:t>
            </a:r>
            <a:r>
              <a:rPr lang="en-US" sz="1600" dirty="0"/>
              <a:t>.</a:t>
            </a:r>
          </a:p>
          <a:p>
            <a:pPr>
              <a:buFont typeface="Arial" panose="020B0604020202020204" pitchFamily="34" charset="0"/>
              <a:buChar char="•"/>
            </a:pPr>
            <a:r>
              <a:rPr lang="en-US" sz="1600" dirty="0"/>
              <a:t>A </a:t>
            </a:r>
            <a:r>
              <a:rPr lang="en-US" sz="1600" b="1" dirty="0"/>
              <a:t>confusion matrix</a:t>
            </a:r>
            <a:r>
              <a:rPr lang="en-US" sz="1600" dirty="0"/>
              <a:t> was generated to analyze the number of correct and incorrect predictions for each class.</a:t>
            </a:r>
          </a:p>
          <a:p>
            <a:pPr>
              <a:buFont typeface="Arial" panose="020B0604020202020204" pitchFamily="34" charset="0"/>
              <a:buChar char="•"/>
            </a:pPr>
            <a:r>
              <a:rPr lang="en-US" sz="1600" dirty="0"/>
              <a:t>A </a:t>
            </a:r>
            <a:r>
              <a:rPr lang="en-US" sz="1600" b="1" dirty="0"/>
              <a:t>classification report</a:t>
            </a:r>
            <a:r>
              <a:rPr lang="en-US" sz="1600" dirty="0"/>
              <a:t> was generated to evaluate </a:t>
            </a:r>
            <a:r>
              <a:rPr lang="en-US" sz="1600" b="1" dirty="0"/>
              <a:t>precision, recall, F1-score</a:t>
            </a:r>
            <a:r>
              <a:rPr lang="en-US" sz="1600" dirty="0"/>
              <a:t>, and </a:t>
            </a:r>
            <a:r>
              <a:rPr lang="en-US" sz="1600" b="1" dirty="0"/>
              <a:t>support</a:t>
            </a:r>
            <a:r>
              <a:rPr lang="en-US" sz="1600" dirty="0"/>
              <a:t> for each class.</a:t>
            </a:r>
          </a:p>
          <a:p>
            <a:pPr>
              <a:buFont typeface="Arial" panose="020B0604020202020204" pitchFamily="34" charset="0"/>
              <a:buChar char="•"/>
            </a:pPr>
            <a:r>
              <a:rPr lang="en-IN" sz="1600" dirty="0"/>
              <a:t>The model was evaluated on unseen test data to measure generalization accuracy.</a:t>
            </a:r>
          </a:p>
          <a:p>
            <a:endParaRPr lang="en-IN" sz="1600" b="1" dirty="0"/>
          </a:p>
          <a:p>
            <a:pPr algn="just"/>
            <a:r>
              <a:rPr lang="en-IN" sz="1600" b="1" dirty="0"/>
              <a:t>5. Model Saving and Deployment</a:t>
            </a:r>
          </a:p>
          <a:p>
            <a:pPr algn="just"/>
            <a:r>
              <a:rPr lang="en-IN" sz="1600" dirty="0"/>
              <a:t>The trained model was saved in .</a:t>
            </a:r>
            <a:r>
              <a:rPr lang="en-IN" sz="1600" dirty="0" err="1"/>
              <a:t>keras</a:t>
            </a:r>
            <a:r>
              <a:rPr lang="en-IN" sz="1600" dirty="0"/>
              <a:t> format for later use.</a:t>
            </a:r>
          </a:p>
          <a:p>
            <a:pPr algn="just"/>
            <a:r>
              <a:rPr lang="en-IN" sz="1600" dirty="0"/>
              <a:t>A user-friendly web application was created using </a:t>
            </a:r>
            <a:r>
              <a:rPr lang="en-IN" sz="1600" dirty="0" err="1"/>
              <a:t>Streamlit</a:t>
            </a:r>
            <a:r>
              <a:rPr lang="en-IN" sz="1600" dirty="0"/>
              <a:t>.</a:t>
            </a:r>
          </a:p>
          <a:p>
            <a:pPr algn="just"/>
            <a:r>
              <a:rPr lang="en-IN" sz="1600" dirty="0"/>
              <a:t>Users can upload an image.</a:t>
            </a:r>
          </a:p>
          <a:p>
            <a:pPr algn="just"/>
            <a:r>
              <a:rPr lang="en-IN" sz="1600" dirty="0"/>
              <a:t>The model processes the image and outputs whether it contains fire or not.</a:t>
            </a:r>
          </a:p>
          <a:p>
            <a:pPr algn="just"/>
            <a:r>
              <a:rPr lang="en-IN" sz="1600" dirty="0"/>
              <a:t>The result is displayed along with the input image for verification.</a:t>
            </a:r>
          </a:p>
          <a:p>
            <a:pPr algn="just"/>
            <a:endParaRPr lang="en-IN" sz="1600" dirty="0"/>
          </a:p>
          <a:p>
            <a:pPr algn="just"/>
            <a:r>
              <a:rPr lang="en-IN" sz="1600" dirty="0"/>
              <a:t>GitHub link : Click Here -&gt;  </a:t>
            </a:r>
            <a:r>
              <a:rPr lang="en-IN" sz="1600" dirty="0">
                <a:hlinkClick r:id="rId2"/>
              </a:rPr>
              <a:t>Wildfire Detection</a:t>
            </a:r>
            <a:r>
              <a:rPr lang="en-IN" sz="1600" dirty="0"/>
              <a:t> </a:t>
            </a:r>
          </a:p>
          <a:p>
            <a:pPr algn="just"/>
            <a:r>
              <a:rPr lang="en-IN" sz="1600" dirty="0">
                <a:hlinkClick r:id="rId2"/>
              </a:rPr>
              <a:t>https://github.com/Yogeshwarypl/Week1/blob/main/wildfire_app.py</a:t>
            </a:r>
            <a:r>
              <a:rPr lang="en-IN" sz="1600" dirty="0"/>
              <a:t> </a:t>
            </a:r>
          </a:p>
          <a:p>
            <a:pPr algn="just"/>
            <a:r>
              <a:rPr lang="en-IN" sz="1600" dirty="0"/>
              <a:t>Complete Project Source Code: </a:t>
            </a:r>
            <a:r>
              <a:rPr lang="en-IN" sz="1600" dirty="0">
                <a:hlinkClick r:id="rId3"/>
              </a:rPr>
              <a:t>Click Here!</a:t>
            </a:r>
            <a:endParaRPr lang="en-IN" sz="1600" dirty="0"/>
          </a:p>
          <a:p>
            <a:pPr algn="just"/>
            <a:endParaRPr lang="en-IN" sz="1600" dirty="0"/>
          </a:p>
          <a:p>
            <a:pPr algn="just"/>
            <a:r>
              <a:rPr lang="en-IN" sz="1600" b="1" dirty="0"/>
              <a:t>6. Real-Time Prediction</a:t>
            </a:r>
          </a:p>
          <a:p>
            <a:pPr algn="just"/>
            <a:r>
              <a:rPr lang="en-IN" sz="1600" dirty="0"/>
              <a:t>The deployed model provides fast and accurate predictions for uploaded images.</a:t>
            </a:r>
          </a:p>
          <a:p>
            <a:pPr algn="just"/>
            <a:r>
              <a:rPr lang="en-IN" sz="1600" dirty="0"/>
              <a:t>This supports early detection of forest fires and can be integrated into larger monitoring systems.</a:t>
            </a:r>
          </a:p>
        </p:txBody>
      </p:sp>
    </p:spTree>
    <p:extLst>
      <p:ext uri="{BB962C8B-B14F-4D97-AF65-F5344CB8AC3E}">
        <p14:creationId xmlns:p14="http://schemas.microsoft.com/office/powerpoint/2010/main" val="4157837826"/>
      </p:ext>
    </p:extLst>
  </p:cSld>
  <p:clrMapOvr>
    <a:masterClrMapping/>
  </p:clrMapOvr>
</p:sld>
</file>

<file path=ppt/theme/theme1.xml><?xml version="1.0" encoding="utf-8"?>
<a:theme xmlns:a="http://schemas.openxmlformats.org/drawingml/2006/main" name="Session 01 Design Thinking &amp; Critical Thinkin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ssion 01 Design Thinking &amp; Critical Thinking" id="{1DE73F69-F87A-4ED3-81C1-82D2BA622E0C}" vid="{37568650-F724-47C7-905E-9640F8017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Session 01 Design Thinking &amp; Critical Thinking</Template>
  <TotalTime>284</TotalTime>
  <Words>2342</Words>
  <Application>Microsoft Office PowerPoint</Application>
  <PresentationFormat>Widescreen</PresentationFormat>
  <Paragraphs>190</Paragraphs>
  <Slides>24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 Unicode MS</vt:lpstr>
      <vt:lpstr>Arial</vt:lpstr>
      <vt:lpstr>Calibri</vt:lpstr>
      <vt:lpstr>Session 01 Design Thinking &amp; Critical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Vadla Yogeshwar</dc:creator>
  <cp:lastModifiedBy>Yogeshwar Vadla</cp:lastModifiedBy>
  <cp:revision>29</cp:revision>
  <dcterms:created xsi:type="dcterms:W3CDTF">2024-12-31T09:40:01Z</dcterms:created>
  <dcterms:modified xsi:type="dcterms:W3CDTF">2025-05-18T08:41:41Z</dcterms:modified>
</cp:coreProperties>
</file>